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46" r:id="rId3"/>
    <p:sldId id="512" r:id="rId4"/>
    <p:sldId id="513" r:id="rId5"/>
    <p:sldId id="515" r:id="rId6"/>
    <p:sldId id="516" r:id="rId7"/>
    <p:sldId id="517" r:id="rId8"/>
    <p:sldId id="519" r:id="rId9"/>
    <p:sldId id="520" r:id="rId10"/>
    <p:sldId id="521" r:id="rId11"/>
    <p:sldId id="538" r:id="rId12"/>
    <p:sldId id="514" r:id="rId13"/>
    <p:sldId id="541" r:id="rId14"/>
    <p:sldId id="522" r:id="rId15"/>
    <p:sldId id="523" r:id="rId16"/>
    <p:sldId id="524" r:id="rId17"/>
    <p:sldId id="525" r:id="rId18"/>
    <p:sldId id="539" r:id="rId19"/>
    <p:sldId id="510" r:id="rId20"/>
    <p:sldId id="540" r:id="rId21"/>
    <p:sldId id="527" r:id="rId22"/>
    <p:sldId id="528" r:id="rId23"/>
    <p:sldId id="529" r:id="rId24"/>
    <p:sldId id="530" r:id="rId25"/>
    <p:sldId id="532" r:id="rId26"/>
    <p:sldId id="533" r:id="rId27"/>
    <p:sldId id="534" r:id="rId28"/>
    <p:sldId id="535" r:id="rId29"/>
    <p:sldId id="536" r:id="rId30"/>
    <p:sldId id="537" r:id="rId3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CC99FF"/>
    <a:srgbClr val="333333"/>
    <a:srgbClr val="4D4D4D"/>
    <a:srgbClr val="FF6600"/>
    <a:srgbClr val="CCFF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1" autoAdjust="0"/>
  </p:normalViewPr>
  <p:slideViewPr>
    <p:cSldViewPr snapToGrid="0">
      <p:cViewPr varScale="1">
        <p:scale>
          <a:sx n="72" d="100"/>
          <a:sy n="72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99A5683-4EC2-4B73-9062-0AF11F61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677C1CD-2EF2-4005-8E9A-8B3F39C5B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858000" cy="1447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5650" y="381000"/>
            <a:ext cx="1809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81000"/>
            <a:ext cx="5276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1981200"/>
            <a:ext cx="7162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1.png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8.png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41.bin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3.pn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Epipolar Geometry</a:t>
            </a:r>
            <a:br>
              <a:rPr lang="en-US" smtClean="0"/>
            </a:br>
            <a:endParaRPr lang="en-US" sz="2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5"/>
          <p:cNvSpPr txBox="1">
            <a:spLocks noChangeArrowheads="1"/>
          </p:cNvSpPr>
          <p:nvPr/>
        </p:nvSpPr>
        <p:spPr bwMode="auto">
          <a:xfrm>
            <a:off x="1766888" y="214313"/>
            <a:ext cx="73771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Example: motion parallel with image plane</a:t>
            </a:r>
          </a:p>
        </p:txBody>
      </p:sp>
      <p:pic>
        <p:nvPicPr>
          <p:cNvPr id="25602" name="Picture 6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622675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7" descr="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9025" y="1254125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fig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3250" y="3635375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963" y="5524500"/>
            <a:ext cx="6515100" cy="133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450975" y="0"/>
            <a:ext cx="7239000" cy="1143000"/>
          </a:xfrm>
        </p:spPr>
        <p:txBody>
          <a:bodyPr/>
          <a:lstStyle/>
          <a:p>
            <a:r>
              <a:rPr lang="en-US" smtClean="0"/>
              <a:t>Fundamental Matrix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8638" y="1112838"/>
            <a:ext cx="10113963" cy="422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681038" y="5540375"/>
            <a:ext cx="77136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 is a projective mapping   x </a:t>
            </a:r>
            <a:r>
              <a:rPr lang="en-US">
                <a:sym typeface="Wingdings" pitchFamily="2" charset="2"/>
              </a:rPr>
              <a:t> l’  from a point x in one image to its</a:t>
            </a:r>
          </a:p>
          <a:p>
            <a:r>
              <a:rPr lang="en-US">
                <a:sym typeface="Wingdings" pitchFamily="2" charset="2"/>
              </a:rPr>
              <a:t>Corresponding epipolar line in the other image</a:t>
            </a:r>
          </a:p>
          <a:p>
            <a:endParaRPr lang="en-US">
              <a:sym typeface="Wingdings" pitchFamily="2" charset="2"/>
            </a:endParaRPr>
          </a:p>
          <a:p>
            <a:r>
              <a:rPr lang="en-US">
                <a:sym typeface="Wingdings" pitchFamily="2" charset="2"/>
              </a:rPr>
              <a:t>l’ = Fx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5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fundamental matrix F</a:t>
            </a: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2357438" y="1123950"/>
            <a:ext cx="6557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algebraic representation of epipolar geometry 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014663" y="1903413"/>
          <a:ext cx="1000125" cy="427037"/>
        </p:xfrm>
        <a:graphic>
          <a:graphicData uri="http://schemas.openxmlformats.org/presentationml/2006/ole">
            <p:oleObj spid="_x0000_s2057" name="Equation" r:id="rId3" imgW="418918" imgH="177723" progId="Equation.3">
              <p:embed/>
            </p:oleObj>
          </a:graphicData>
        </a:graphic>
      </p:graphicFrame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2082800" y="2670175"/>
            <a:ext cx="6280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	we will see that mapping is (singular) correlation (i.e. projective mapping from points to lines) represented by the fundamental matrix F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6" grpId="0" autoUpdateAnimBg="0"/>
      <p:bldP spid="3635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Skew Symmetric Matrix for a vector a</a:t>
            </a:r>
            <a:br>
              <a:rPr lang="en-US" smtClean="0"/>
            </a:br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046163" y="1774825"/>
            <a:ext cx="8304212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[a]</a:t>
            </a:r>
            <a:r>
              <a:rPr lang="en-US" baseline="-25000" dirty="0">
                <a:cs typeface="+mn-cs"/>
              </a:rPr>
              <a:t>x</a:t>
            </a:r>
            <a:r>
              <a:rPr lang="en-US" dirty="0">
                <a:cs typeface="+mn-cs"/>
              </a:rPr>
              <a:t> is skew symmetric matrix for vector 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If a = (a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, a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 , a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  )</a:t>
            </a:r>
            <a:r>
              <a:rPr lang="en-US" baseline="30000" dirty="0">
                <a:cs typeface="+mn-cs"/>
              </a:rPr>
              <a:t>T</a:t>
            </a:r>
            <a:r>
              <a:rPr lang="en-US" dirty="0">
                <a:cs typeface="+mn-cs"/>
              </a:rPr>
              <a:t>  then,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[a]</a:t>
            </a:r>
            <a:r>
              <a:rPr lang="en-US" baseline="-25000" dirty="0">
                <a:cs typeface="+mn-cs"/>
              </a:rPr>
              <a:t>x</a:t>
            </a:r>
            <a:r>
              <a:rPr lang="en-US" dirty="0">
                <a:cs typeface="+mn-cs"/>
              </a:rPr>
              <a:t> = [ 0   -a</a:t>
            </a:r>
            <a:r>
              <a:rPr lang="en-US" baseline="-25000" dirty="0">
                <a:cs typeface="+mn-cs"/>
              </a:rPr>
              <a:t>3   </a:t>
            </a:r>
            <a:r>
              <a:rPr lang="en-US" dirty="0">
                <a:cs typeface="+mn-cs"/>
              </a:rPr>
              <a:t> a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   </a:t>
            </a: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</a:rPr>
              <a:t>            a</a:t>
            </a:r>
            <a:r>
              <a:rPr lang="en-US" baseline="-25000" dirty="0">
                <a:cs typeface="+mn-cs"/>
              </a:rPr>
              <a:t>3</a:t>
            </a:r>
            <a:r>
              <a:rPr lang="en-US" dirty="0">
                <a:cs typeface="+mn-cs"/>
              </a:rPr>
              <a:t>  0    -a</a:t>
            </a:r>
            <a:r>
              <a:rPr lang="en-US" baseline="-25000" dirty="0">
                <a:cs typeface="+mn-cs"/>
              </a:rPr>
              <a:t>1</a:t>
            </a:r>
          </a:p>
          <a:p>
            <a:pPr>
              <a:defRPr/>
            </a:pPr>
            <a:r>
              <a:rPr lang="en-US" baseline="-25000" dirty="0">
                <a:cs typeface="+mn-cs"/>
              </a:rPr>
              <a:t> </a:t>
            </a:r>
            <a:r>
              <a:rPr lang="en-US" dirty="0">
                <a:cs typeface="+mn-cs"/>
              </a:rPr>
              <a:t>            -a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 a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  0      ]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Cross product between two vectors a and be can be written in terms </a:t>
            </a:r>
          </a:p>
          <a:p>
            <a:pPr>
              <a:defRPr/>
            </a:pPr>
            <a:r>
              <a:rPr lang="en-US" dirty="0">
                <a:cs typeface="+mn-cs"/>
              </a:rPr>
              <a:t>o</a:t>
            </a:r>
            <a:r>
              <a:rPr lang="en-US" dirty="0">
                <a:cs typeface="+mn-cs"/>
              </a:rPr>
              <a:t>f skew symmetric matrix for a: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    </a:t>
            </a:r>
            <a:r>
              <a:rPr lang="en-US" dirty="0" err="1">
                <a:cs typeface="+mn-cs"/>
              </a:rPr>
              <a:t>axb</a:t>
            </a:r>
            <a:r>
              <a:rPr lang="en-US" dirty="0">
                <a:cs typeface="+mn-cs"/>
              </a:rPr>
              <a:t> = [a]</a:t>
            </a:r>
            <a:r>
              <a:rPr lang="en-US" baseline="-25000" dirty="0">
                <a:cs typeface="+mn-cs"/>
              </a:rPr>
              <a:t>x</a:t>
            </a:r>
            <a:r>
              <a:rPr lang="en-US" dirty="0">
                <a:cs typeface="+mn-cs"/>
              </a:rPr>
              <a:t> b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" name="Text Box 2"/>
          <p:cNvSpPr txBox="1">
            <a:spLocks noChangeArrowheads="1"/>
          </p:cNvSpPr>
          <p:nvPr/>
        </p:nvSpPr>
        <p:spPr bwMode="auto">
          <a:xfrm>
            <a:off x="1677988" y="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fundamental matrix F</a:t>
            </a:r>
          </a:p>
        </p:txBody>
      </p:sp>
      <p:sp>
        <p:nvSpPr>
          <p:cNvPr id="3119" name="Text Box 3"/>
          <p:cNvSpPr txBox="1">
            <a:spLocks noChangeArrowheads="1"/>
          </p:cNvSpPr>
          <p:nvPr/>
        </p:nvSpPr>
        <p:spPr bwMode="auto">
          <a:xfrm>
            <a:off x="2357438" y="393700"/>
            <a:ext cx="3495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400"/>
              <a:t>geometric derivation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3120" name="Picture 6" descr="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850900"/>
            <a:ext cx="4381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1719" name="Object 41"/>
          <p:cNvGraphicFramePr>
            <a:graphicFrameLocks noChangeAspect="1"/>
          </p:cNvGraphicFramePr>
          <p:nvPr/>
        </p:nvGraphicFramePr>
        <p:xfrm>
          <a:off x="557213" y="4303713"/>
          <a:ext cx="1301750" cy="549275"/>
        </p:xfrm>
        <a:graphic>
          <a:graphicData uri="http://schemas.openxmlformats.org/presentationml/2006/ole">
            <p:oleObj spid="_x0000_s3113" name="Equation" r:id="rId4" imgW="545760" imgH="228600" progId="Equation.3">
              <p:embed/>
            </p:oleObj>
          </a:graphicData>
        </a:graphic>
      </p:graphicFrame>
      <p:graphicFrame>
        <p:nvGraphicFramePr>
          <p:cNvPr id="371720" name="Object 42"/>
          <p:cNvGraphicFramePr>
            <a:graphicFrameLocks noChangeAspect="1"/>
          </p:cNvGraphicFramePr>
          <p:nvPr/>
        </p:nvGraphicFramePr>
        <p:xfrm>
          <a:off x="249238" y="4926013"/>
          <a:ext cx="1211262" cy="427037"/>
        </p:xfrm>
        <a:graphic>
          <a:graphicData uri="http://schemas.openxmlformats.org/presentationml/2006/ole">
            <p:oleObj spid="_x0000_s3114" name="Equation" r:id="rId5" imgW="507780" imgH="177723" progId="Equation.3">
              <p:embed/>
            </p:oleObj>
          </a:graphicData>
        </a:graphic>
      </p:graphicFrame>
      <p:graphicFrame>
        <p:nvGraphicFramePr>
          <p:cNvPr id="371721" name="Object 43"/>
          <p:cNvGraphicFramePr>
            <a:graphicFrameLocks noChangeAspect="1"/>
          </p:cNvGraphicFramePr>
          <p:nvPr/>
        </p:nvGraphicFramePr>
        <p:xfrm>
          <a:off x="1511300" y="4876800"/>
          <a:ext cx="2332038" cy="549275"/>
        </p:xfrm>
        <a:graphic>
          <a:graphicData uri="http://schemas.openxmlformats.org/presentationml/2006/ole">
            <p:oleObj spid="_x0000_s3115" name="Equation" r:id="rId6" imgW="977900" imgH="228600" progId="Equation.3">
              <p:embed/>
            </p:oleObj>
          </a:graphicData>
        </a:graphic>
      </p:graphicFrame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557213" y="5399088"/>
            <a:ext cx="57435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1800"/>
              <a:t>mapping from 2-D to 1-D family (rank 2)</a:t>
            </a:r>
            <a:endParaRPr lang="en-US" sz="1800">
              <a:latin typeface="Times New Roman" pitchFamily="18" charset="0"/>
            </a:endParaRPr>
          </a:p>
        </p:txBody>
      </p:sp>
      <p:pic>
        <p:nvPicPr>
          <p:cNvPr id="3122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63" y="5799138"/>
            <a:ext cx="780097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63" y="1284288"/>
            <a:ext cx="4498975" cy="3294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Plane </a:t>
            </a:r>
            <a:r>
              <a:rPr lang="el-GR" sz="1600" dirty="0">
                <a:cs typeface="+mn-cs"/>
              </a:rPr>
              <a:t>π</a:t>
            </a:r>
            <a:r>
              <a:rPr lang="en-US" sz="1600" dirty="0">
                <a:cs typeface="+mn-cs"/>
              </a:rPr>
              <a:t>, not passing through either of the 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>
                <a:cs typeface="+mn-cs"/>
              </a:rPr>
              <a:t>    camera centers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Ray through C corresponding to image point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>
                <a:cs typeface="+mn-cs"/>
              </a:rPr>
              <a:t>    x, meets plane </a:t>
            </a:r>
            <a:r>
              <a:rPr lang="el-GR" sz="1600" dirty="0">
                <a:cs typeface="+mn-cs"/>
              </a:rPr>
              <a:t>π</a:t>
            </a:r>
            <a:r>
              <a:rPr lang="en-US" sz="1600" dirty="0">
                <a:cs typeface="+mn-cs"/>
              </a:rPr>
              <a:t> in a point in 3D called X.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Project X to a point x’ in the second image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 “Transfer via the plane </a:t>
            </a:r>
            <a:r>
              <a:rPr lang="el-GR" sz="1600" dirty="0">
                <a:cs typeface="+mn-cs"/>
              </a:rPr>
              <a:t>π</a:t>
            </a:r>
            <a:r>
              <a:rPr lang="en-US" sz="1600" dirty="0">
                <a:cs typeface="+mn-cs"/>
              </a:rPr>
              <a:t>”.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l’ is the </a:t>
            </a:r>
            <a:r>
              <a:rPr lang="en-US" sz="1600" dirty="0" err="1">
                <a:cs typeface="+mn-cs"/>
              </a:rPr>
              <a:t>epipolar</a:t>
            </a:r>
            <a:r>
              <a:rPr lang="en-US" sz="1600" dirty="0">
                <a:cs typeface="+mn-cs"/>
              </a:rPr>
              <a:t> line for x </a:t>
            </a:r>
            <a:r>
              <a:rPr lang="en-US" sz="1600" dirty="0">
                <a:cs typeface="+mn-cs"/>
                <a:sym typeface="Wingdings" pitchFamily="2" charset="2"/>
              </a:rPr>
              <a:t> x’ must like on l’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>
              <a:cs typeface="+mn-cs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x and x’ are </a:t>
            </a:r>
            <a:r>
              <a:rPr lang="en-US" sz="1600" dirty="0" err="1">
                <a:cs typeface="+mn-cs"/>
                <a:sym typeface="Wingdings" pitchFamily="2" charset="2"/>
              </a:rPr>
              <a:t>projectively</a:t>
            </a:r>
            <a:r>
              <a:rPr lang="en-US" sz="1600" dirty="0">
                <a:cs typeface="+mn-cs"/>
                <a:sym typeface="Wingdings" pitchFamily="2" charset="2"/>
              </a:rPr>
              <a:t> equivalent to the </a:t>
            </a:r>
          </a:p>
          <a:p>
            <a:pPr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 </a:t>
            </a:r>
            <a:r>
              <a:rPr lang="en-US" sz="1600" dirty="0">
                <a:cs typeface="+mn-cs"/>
                <a:sym typeface="Wingdings" pitchFamily="2" charset="2"/>
              </a:rPr>
              <a:t>    planar point set X</a:t>
            </a:r>
            <a:r>
              <a:rPr lang="en-US" sz="1600" baseline="-25000" dirty="0">
                <a:cs typeface="+mn-cs"/>
                <a:sym typeface="Wingdings" pitchFamily="2" charset="2"/>
              </a:rPr>
              <a:t>i</a:t>
            </a:r>
            <a:r>
              <a:rPr lang="en-US" sz="1600" dirty="0">
                <a:cs typeface="+mn-cs"/>
                <a:sym typeface="Wingdings" pitchFamily="2" charset="2"/>
              </a:rPr>
              <a:t> </a:t>
            </a:r>
            <a:r>
              <a:rPr lang="en-US" sz="1600" dirty="0">
                <a:cs typeface="+mn-cs"/>
                <a:sym typeface="Wingdings" pitchFamily="2" charset="2"/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There is a 2D </a:t>
            </a:r>
            <a:r>
              <a:rPr lang="en-US" sz="1600" dirty="0" err="1">
                <a:cs typeface="+mn-cs"/>
                <a:sym typeface="Wingdings" pitchFamily="2" charset="2"/>
              </a:rPr>
              <a:t>homography</a:t>
            </a:r>
            <a:r>
              <a:rPr lang="en-US" sz="1600" dirty="0">
                <a:cs typeface="+mn-cs"/>
                <a:sym typeface="Wingdings" pitchFamily="2" charset="2"/>
              </a:rPr>
              <a:t>             mapping</a:t>
            </a:r>
          </a:p>
          <a:p>
            <a:pPr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 </a:t>
            </a:r>
            <a:r>
              <a:rPr lang="en-US" sz="1600" dirty="0">
                <a:cs typeface="+mn-cs"/>
                <a:sym typeface="Wingdings" pitchFamily="2" charset="2"/>
              </a:rPr>
              <a:t>     each x</a:t>
            </a:r>
            <a:r>
              <a:rPr lang="en-US" sz="1600" baseline="-25000" dirty="0">
                <a:cs typeface="+mn-cs"/>
                <a:sym typeface="Wingdings" pitchFamily="2" charset="2"/>
              </a:rPr>
              <a:t>i</a:t>
            </a:r>
            <a:r>
              <a:rPr lang="en-US" sz="1600" dirty="0">
                <a:cs typeface="+mn-cs"/>
                <a:sym typeface="Wingdings" pitchFamily="2" charset="2"/>
              </a:rPr>
              <a:t> to </a:t>
            </a:r>
            <a:r>
              <a:rPr lang="en-US" sz="1600" dirty="0" err="1">
                <a:cs typeface="+mn-cs"/>
                <a:sym typeface="Wingdings" pitchFamily="2" charset="2"/>
              </a:rPr>
              <a:t>x’</a:t>
            </a:r>
            <a:r>
              <a:rPr lang="en-US" sz="1600" baseline="-25000" dirty="0" err="1">
                <a:cs typeface="+mn-cs"/>
                <a:sym typeface="Wingdings" pitchFamily="2" charset="2"/>
              </a:rPr>
              <a:t>i</a:t>
            </a:r>
            <a:r>
              <a:rPr lang="en-US" sz="1600" dirty="0">
                <a:cs typeface="+mn-cs"/>
                <a:sym typeface="Wingdings" pitchFamily="2" charset="2"/>
              </a:rPr>
              <a:t>  </a:t>
            </a:r>
          </a:p>
          <a:p>
            <a:pPr>
              <a:defRPr/>
            </a:pPr>
            <a:endParaRPr lang="en-US" sz="1600" dirty="0">
              <a:cs typeface="+mn-cs"/>
              <a:sym typeface="Wingdings" pitchFamily="2" charset="2"/>
            </a:endParaRPr>
          </a:p>
        </p:txBody>
      </p:sp>
      <p:sp>
        <p:nvSpPr>
          <p:cNvPr id="3124" name="TextBox 3"/>
          <p:cNvSpPr txBox="1">
            <a:spLocks noChangeArrowheads="1"/>
          </p:cNvSpPr>
          <p:nvPr/>
        </p:nvSpPr>
        <p:spPr bwMode="auto">
          <a:xfrm>
            <a:off x="4371975" y="3309938"/>
            <a:ext cx="36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125" name="TextBox 4"/>
          <p:cNvSpPr txBox="1">
            <a:spLocks noChangeArrowheads="1"/>
          </p:cNvSpPr>
          <p:nvPr/>
        </p:nvSpPr>
        <p:spPr bwMode="auto">
          <a:xfrm>
            <a:off x="8734425" y="3309938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C’</a:t>
            </a:r>
          </a:p>
        </p:txBody>
      </p:sp>
      <p:graphicFrame>
        <p:nvGraphicFramePr>
          <p:cNvPr id="3116" name="Object 44"/>
          <p:cNvGraphicFramePr>
            <a:graphicFrameLocks noChangeAspect="1"/>
          </p:cNvGraphicFramePr>
          <p:nvPr/>
        </p:nvGraphicFramePr>
        <p:xfrm>
          <a:off x="2982913" y="3713163"/>
          <a:ext cx="479425" cy="504825"/>
        </p:xfrm>
        <a:graphic>
          <a:graphicData uri="http://schemas.openxmlformats.org/presentationml/2006/ole">
            <p:oleObj spid="_x0000_s3116" name="Equation" r:id="rId8" imgW="215640" imgH="228600" progId="Equation.3">
              <p:embed/>
            </p:oleObj>
          </a:graphicData>
        </a:graphic>
      </p:graphicFrame>
      <p:graphicFrame>
        <p:nvGraphicFramePr>
          <p:cNvPr id="7" name="Object 45"/>
          <p:cNvGraphicFramePr>
            <a:graphicFrameLocks noChangeAspect="1"/>
          </p:cNvGraphicFramePr>
          <p:nvPr/>
        </p:nvGraphicFramePr>
        <p:xfrm>
          <a:off x="1860550" y="2930525"/>
          <a:ext cx="1211263" cy="427038"/>
        </p:xfrm>
        <a:graphic>
          <a:graphicData uri="http://schemas.openxmlformats.org/presentationml/2006/ole">
            <p:oleObj spid="_x0000_s3117" name="Equation" r:id="rId9" imgW="507780" imgH="17772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fundamental matrix F</a:t>
            </a:r>
          </a:p>
        </p:txBody>
      </p:sp>
      <p:sp>
        <p:nvSpPr>
          <p:cNvPr id="4159" name="Text Box 3"/>
          <p:cNvSpPr txBox="1">
            <a:spLocks noChangeArrowheads="1"/>
          </p:cNvSpPr>
          <p:nvPr/>
        </p:nvSpPr>
        <p:spPr bwMode="auto">
          <a:xfrm>
            <a:off x="2357438" y="1123950"/>
            <a:ext cx="3495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400"/>
              <a:t>algebraic derivation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72745" name="Object 57"/>
          <p:cNvGraphicFramePr>
            <a:graphicFrameLocks noChangeAspect="1"/>
          </p:cNvGraphicFramePr>
          <p:nvPr/>
        </p:nvGraphicFramePr>
        <p:xfrm>
          <a:off x="6705600" y="1828800"/>
          <a:ext cx="1362075" cy="550863"/>
        </p:xfrm>
        <a:graphic>
          <a:graphicData uri="http://schemas.openxmlformats.org/presentationml/2006/ole">
            <p:oleObj spid="_x0000_s4153" name="Equation" r:id="rId3" imgW="571252" imgH="228501" progId="Equation.3">
              <p:embed/>
            </p:oleObj>
          </a:graphicData>
        </a:graphic>
      </p:graphicFrame>
      <p:graphicFrame>
        <p:nvGraphicFramePr>
          <p:cNvPr id="372746" name="Object 58"/>
          <p:cNvGraphicFramePr>
            <a:graphicFrameLocks noChangeAspect="1"/>
          </p:cNvGraphicFramePr>
          <p:nvPr/>
        </p:nvGraphicFramePr>
        <p:xfrm>
          <a:off x="2657475" y="5229225"/>
          <a:ext cx="1876425" cy="549275"/>
        </p:xfrm>
        <a:graphic>
          <a:graphicData uri="http://schemas.openxmlformats.org/presentationml/2006/ole">
            <p:oleObj spid="_x0000_s4154" name="Equation" r:id="rId4" imgW="787400" imgH="228600" progId="Equation.3">
              <p:embed/>
            </p:oleObj>
          </a:graphicData>
        </a:graphic>
      </p:graphicFrame>
      <p:graphicFrame>
        <p:nvGraphicFramePr>
          <p:cNvPr id="372747" name="Object 59"/>
          <p:cNvGraphicFramePr>
            <a:graphicFrameLocks noChangeAspect="1"/>
          </p:cNvGraphicFramePr>
          <p:nvPr/>
        </p:nvGraphicFramePr>
        <p:xfrm>
          <a:off x="2867025" y="2536825"/>
          <a:ext cx="2300288" cy="488950"/>
        </p:xfrm>
        <a:graphic>
          <a:graphicData uri="http://schemas.openxmlformats.org/presentationml/2006/ole">
            <p:oleObj spid="_x0000_s4155" name="Equation" r:id="rId5" imgW="965160" imgH="203040" progId="Equation.3">
              <p:embed/>
            </p:oleObj>
          </a:graphicData>
        </a:graphic>
      </p:graphicFrame>
      <p:sp>
        <p:nvSpPr>
          <p:cNvPr id="372750" name="Text Box 14"/>
          <p:cNvSpPr txBox="1">
            <a:spLocks noChangeArrowheads="1"/>
          </p:cNvSpPr>
          <p:nvPr/>
        </p:nvSpPr>
        <p:spPr bwMode="auto">
          <a:xfrm>
            <a:off x="2384425" y="6270625"/>
            <a:ext cx="4727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(note: doesn’t work for C=C’ </a:t>
            </a:r>
            <a:r>
              <a:rPr lang="en-US">
                <a:sym typeface="Symbol" pitchFamily="18" charset="2"/>
              </a:rPr>
              <a:t> </a:t>
            </a:r>
            <a:r>
              <a:rPr lang="en-US"/>
              <a:t>F=0)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4161" name="Group 24"/>
          <p:cNvGrpSpPr>
            <a:grpSpLocks/>
          </p:cNvGrpSpPr>
          <p:nvPr/>
        </p:nvGrpSpPr>
        <p:grpSpPr bwMode="auto">
          <a:xfrm>
            <a:off x="5322888" y="2371725"/>
            <a:ext cx="3549650" cy="3570288"/>
            <a:chOff x="3604" y="1502"/>
            <a:chExt cx="1736" cy="1581"/>
          </a:xfrm>
        </p:grpSpPr>
        <p:pic>
          <p:nvPicPr>
            <p:cNvPr id="4166" name="Picture 15" descr="fig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04" y="1607"/>
              <a:ext cx="1736" cy="1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156" name="Object 60"/>
            <p:cNvGraphicFramePr>
              <a:graphicFrameLocks noChangeAspect="1"/>
            </p:cNvGraphicFramePr>
            <p:nvPr/>
          </p:nvGraphicFramePr>
          <p:xfrm>
            <a:off x="4383" y="1612"/>
            <a:ext cx="269" cy="177"/>
          </p:xfrm>
          <a:graphic>
            <a:graphicData uri="http://schemas.openxmlformats.org/presentationml/2006/ole">
              <p:oleObj spid="_x0000_s4156" name="Equation" r:id="rId7" imgW="291973" imgH="190417" progId="Equation.3">
                <p:embed/>
              </p:oleObj>
            </a:graphicData>
          </a:graphic>
        </p:graphicFrame>
        <p:sp>
          <p:nvSpPr>
            <p:cNvPr id="4167" name="Rectangle 17"/>
            <p:cNvSpPr>
              <a:spLocks noChangeArrowheads="1"/>
            </p:cNvSpPr>
            <p:nvPr/>
          </p:nvSpPr>
          <p:spPr bwMode="auto">
            <a:xfrm>
              <a:off x="4706" y="1502"/>
              <a:ext cx="298" cy="2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68" name="Rectangle 18"/>
            <p:cNvSpPr>
              <a:spLocks noChangeArrowheads="1"/>
            </p:cNvSpPr>
            <p:nvPr/>
          </p:nvSpPr>
          <p:spPr bwMode="auto">
            <a:xfrm rot="-2292662">
              <a:off x="4313" y="1853"/>
              <a:ext cx="147" cy="12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69" name="Oval 20"/>
            <p:cNvSpPr>
              <a:spLocks noChangeArrowheads="1"/>
            </p:cNvSpPr>
            <p:nvPr/>
          </p:nvSpPr>
          <p:spPr bwMode="auto">
            <a:xfrm>
              <a:off x="5035" y="2494"/>
              <a:ext cx="27" cy="27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4157" name="Object 61"/>
            <p:cNvGraphicFramePr>
              <a:graphicFrameLocks noChangeAspect="1"/>
            </p:cNvGraphicFramePr>
            <p:nvPr/>
          </p:nvGraphicFramePr>
          <p:xfrm>
            <a:off x="4231" y="1805"/>
            <a:ext cx="261" cy="172"/>
          </p:xfrm>
          <a:graphic>
            <a:graphicData uri="http://schemas.openxmlformats.org/presentationml/2006/ole">
              <p:oleObj spid="_x0000_s4157" name="Equation" r:id="rId8" imgW="330057" imgH="215806" progId="Equation.3">
                <p:embed/>
              </p:oleObj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187325" y="3073400"/>
            <a:ext cx="523557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Line l’ joints two points: can be written as </a:t>
            </a:r>
          </a:p>
          <a:p>
            <a:pPr>
              <a:defRPr/>
            </a:pPr>
            <a:r>
              <a:rPr lang="en-US" dirty="0">
                <a:cs typeface="+mn-cs"/>
              </a:rPr>
              <a:t>c</a:t>
            </a:r>
            <a:r>
              <a:rPr lang="en-US" dirty="0">
                <a:cs typeface="+mn-cs"/>
              </a:rPr>
              <a:t>ross product of those two points: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First point is P’C which is e’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Second point is projection P’ of </a:t>
            </a:r>
            <a:r>
              <a:rPr lang="en-US" dirty="0" err="1">
                <a:cs typeface="+mn-cs"/>
              </a:rPr>
              <a:t>P</a:t>
            </a:r>
            <a:r>
              <a:rPr lang="en-US" baseline="30000" dirty="0" err="1">
                <a:cs typeface="+mn-cs"/>
              </a:rPr>
              <a:t>+</a:t>
            </a:r>
            <a:r>
              <a:rPr lang="en-US" dirty="0" err="1">
                <a:cs typeface="+mn-cs"/>
              </a:rPr>
              <a:t>x</a:t>
            </a:r>
            <a:r>
              <a:rPr lang="en-US" dirty="0">
                <a:cs typeface="+mn-cs"/>
              </a:rPr>
              <a:t> onto</a:t>
            </a:r>
          </a:p>
          <a:p>
            <a:pPr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>
                <a:cs typeface="+mn-cs"/>
              </a:rPr>
              <a:t>    second image plane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l’ = e’ cross product with ( P’ P</a:t>
            </a:r>
            <a:r>
              <a:rPr lang="en-US" baseline="30000" dirty="0">
                <a:cs typeface="+mn-cs"/>
              </a:rPr>
              <a:t>+</a:t>
            </a:r>
            <a:r>
              <a:rPr lang="en-US" dirty="0">
                <a:cs typeface="+mn-cs"/>
              </a:rPr>
              <a:t> x )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163" name="TextBox 3"/>
          <p:cNvSpPr txBox="1">
            <a:spLocks noChangeArrowheads="1"/>
          </p:cNvSpPr>
          <p:nvPr/>
        </p:nvSpPr>
        <p:spPr bwMode="auto">
          <a:xfrm>
            <a:off x="6818313" y="1050925"/>
            <a:ext cx="23923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</a:t>
            </a:r>
            <a:r>
              <a:rPr lang="en-US" baseline="30000"/>
              <a:t>+</a:t>
            </a:r>
            <a:r>
              <a:rPr lang="en-US"/>
              <a:t> is pseudo inverse of P</a:t>
            </a:r>
            <a:endParaRPr lang="en-US" baseline="30000"/>
          </a:p>
          <a:p>
            <a:endParaRPr lang="en-US"/>
          </a:p>
        </p:txBody>
      </p:sp>
      <p:sp>
        <p:nvSpPr>
          <p:cNvPr id="4164" name="TextBox 4"/>
          <p:cNvSpPr txBox="1">
            <a:spLocks noChangeArrowheads="1"/>
          </p:cNvSpPr>
          <p:nvPr/>
        </p:nvSpPr>
        <p:spPr bwMode="auto">
          <a:xfrm>
            <a:off x="5165725" y="534193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5" name="TextBox 5"/>
          <p:cNvSpPr txBox="1">
            <a:spLocks noChangeArrowheads="1"/>
          </p:cNvSpPr>
          <p:nvPr/>
        </p:nvSpPr>
        <p:spPr bwMode="auto">
          <a:xfrm>
            <a:off x="8556625" y="5172075"/>
            <a:ext cx="42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fundamental matrix F</a:t>
            </a:r>
          </a:p>
        </p:txBody>
      </p:sp>
      <p:sp>
        <p:nvSpPr>
          <p:cNvPr id="5143" name="Text Box 5"/>
          <p:cNvSpPr txBox="1">
            <a:spLocks noChangeArrowheads="1"/>
          </p:cNvSpPr>
          <p:nvPr/>
        </p:nvSpPr>
        <p:spPr bwMode="auto">
          <a:xfrm>
            <a:off x="2357438" y="1123950"/>
            <a:ext cx="4916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400"/>
              <a:t>correspondence condition</a:t>
            </a: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373766" name="Object 20"/>
          <p:cNvGraphicFramePr>
            <a:graphicFrameLocks noChangeAspect="1"/>
          </p:cNvGraphicFramePr>
          <p:nvPr/>
        </p:nvGraphicFramePr>
        <p:xfrm>
          <a:off x="4522788" y="3640138"/>
          <a:ext cx="1519237" cy="490537"/>
        </p:xfrm>
        <a:graphic>
          <a:graphicData uri="http://schemas.openxmlformats.org/presentationml/2006/ole">
            <p:oleObj spid="_x0000_s5140" name="Equation" r:id="rId3" imgW="634725" imgH="203112" progId="Equation.3">
              <p:embed/>
            </p:oleObj>
          </a:graphicData>
        </a:graphic>
      </p:graphicFrame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2033588" y="1944688"/>
            <a:ext cx="62801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	The fundamental matrix satisfies the condition that for any pair of corresponding points </a:t>
            </a:r>
            <a:r>
              <a:rPr lang="en-US">
                <a:latin typeface="Times New Roman" pitchFamily="18" charset="0"/>
              </a:rPr>
              <a:t>x↔x</a:t>
            </a:r>
            <a:r>
              <a:rPr lang="en-US"/>
              <a:t>’ in the two images</a:t>
            </a:r>
          </a:p>
        </p:txBody>
      </p:sp>
      <p:graphicFrame>
        <p:nvGraphicFramePr>
          <p:cNvPr id="373768" name="Object 21"/>
          <p:cNvGraphicFramePr>
            <a:graphicFrameLocks noChangeAspect="1"/>
          </p:cNvGraphicFramePr>
          <p:nvPr/>
        </p:nvGraphicFramePr>
        <p:xfrm>
          <a:off x="3619500" y="3070225"/>
          <a:ext cx="881063" cy="341313"/>
        </p:xfrm>
        <a:graphic>
          <a:graphicData uri="http://schemas.openxmlformats.org/presentationml/2006/ole">
            <p:oleObj spid="_x0000_s5141" name="Equation" r:id="rId4" imgW="596900" imgH="228600" progId="Equation.3">
              <p:embed/>
            </p:oleObj>
          </a:graphicData>
        </a:graphic>
      </p:graphicFrame>
      <p:pic>
        <p:nvPicPr>
          <p:cNvPr id="514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238" y="4475163"/>
            <a:ext cx="8429625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46" name="TextBox 1"/>
          <p:cNvSpPr txBox="1">
            <a:spLocks noChangeArrowheads="1"/>
          </p:cNvSpPr>
          <p:nvPr/>
        </p:nvSpPr>
        <p:spPr bwMode="auto">
          <a:xfrm>
            <a:off x="5684838" y="2957513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l’ = Fx</a:t>
            </a:r>
          </a:p>
        </p:txBody>
      </p:sp>
      <p:sp>
        <p:nvSpPr>
          <p:cNvPr id="5147" name="TextBox 2"/>
          <p:cNvSpPr txBox="1">
            <a:spLocks noChangeArrowheads="1"/>
          </p:cNvSpPr>
          <p:nvPr/>
        </p:nvSpPr>
        <p:spPr bwMode="auto">
          <a:xfrm>
            <a:off x="412750" y="3054350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Combine these two: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5522913"/>
            <a:ext cx="8745538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Upshot: A way of characterizing fundamental matrix without reference to </a:t>
            </a:r>
          </a:p>
          <a:p>
            <a:pPr>
              <a:defRPr/>
            </a:pPr>
            <a:r>
              <a:rPr lang="en-US" dirty="0">
                <a:cs typeface="+mn-cs"/>
              </a:rPr>
              <a:t>camera matrices, i.e. only in terms of corresponding image points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How many correspondences are needed find F? at least 7.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fundamental matrix F</a:t>
            </a: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2357438" y="1123950"/>
            <a:ext cx="52673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400"/>
              <a:t>F is the unique 3x3 rank 2 matrix that satisfies x’</a:t>
            </a:r>
            <a:r>
              <a:rPr lang="en-US" sz="2400" baseline="30000"/>
              <a:t>T</a:t>
            </a:r>
            <a:r>
              <a:rPr lang="en-US" sz="2400"/>
              <a:t>Fx=0 for all x↔x’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4791" name="Text Box 7"/>
          <p:cNvSpPr txBox="1">
            <a:spLocks noChangeArrowheads="1"/>
          </p:cNvSpPr>
          <p:nvPr/>
        </p:nvSpPr>
        <p:spPr bwMode="auto">
          <a:xfrm>
            <a:off x="371475" y="2311400"/>
            <a:ext cx="8772525" cy="440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cs typeface="+mn-cs"/>
              </a:rPr>
              <a:t>Transpose:</a:t>
            </a:r>
            <a:r>
              <a:rPr lang="en-US" dirty="0">
                <a:cs typeface="+mn-cs"/>
              </a:rPr>
              <a:t> if F is fundamental matrix for (P,P’), then F</a:t>
            </a:r>
            <a:r>
              <a:rPr lang="en-US" baseline="30000" dirty="0">
                <a:cs typeface="+mn-cs"/>
              </a:rPr>
              <a:t>T</a:t>
            </a:r>
            <a:r>
              <a:rPr lang="en-US" dirty="0">
                <a:cs typeface="+mn-cs"/>
              </a:rPr>
              <a:t> is fundamental matrix for (P’,P)</a:t>
            </a: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 err="1">
                <a:sym typeface="Symbol" pitchFamily="18" charset="2"/>
              </a:rPr>
              <a:t>Epipolar</a:t>
            </a:r>
            <a:r>
              <a:rPr lang="en-US" b="1" dirty="0">
                <a:sym typeface="Symbol" pitchFamily="18" charset="2"/>
              </a:rPr>
              <a:t> lines: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for any point x in the first image, the corresponding </a:t>
            </a:r>
            <a:r>
              <a:rPr lang="en-US" dirty="0" err="1">
                <a:sym typeface="Symbol" pitchFamily="18" charset="2"/>
              </a:rPr>
              <a:t>epipolar</a:t>
            </a:r>
            <a:r>
              <a:rPr lang="en-US" dirty="0">
                <a:sym typeface="Symbol" pitchFamily="18" charset="2"/>
              </a:rPr>
              <a:t> line is l’ = </a:t>
            </a:r>
            <a:r>
              <a:rPr lang="en-US" dirty="0" err="1">
                <a:sym typeface="Symbol" pitchFamily="18" charset="2"/>
              </a:rPr>
              <a:t>Fx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; same with converse: l = F</a:t>
            </a:r>
            <a:r>
              <a:rPr lang="en-US" baseline="30000" dirty="0">
                <a:sym typeface="Symbol" pitchFamily="18" charset="2"/>
              </a:rPr>
              <a:t>T</a:t>
            </a:r>
            <a:r>
              <a:rPr lang="en-US" dirty="0">
                <a:sym typeface="Symbol" pitchFamily="18" charset="2"/>
              </a:rPr>
              <a:t> x’ represents the </a:t>
            </a:r>
            <a:r>
              <a:rPr lang="en-US" dirty="0" err="1">
                <a:sym typeface="Symbol" pitchFamily="18" charset="2"/>
              </a:rPr>
              <a:t>epipolar</a:t>
            </a:r>
            <a:r>
              <a:rPr lang="en-US" dirty="0">
                <a:sym typeface="Symbol" pitchFamily="18" charset="2"/>
              </a:rPr>
              <a:t> line corresponding to x’ in the second image</a:t>
            </a:r>
          </a:p>
          <a:p>
            <a:pPr>
              <a:defRPr/>
            </a:pPr>
            <a:endParaRPr lang="en-US" dirty="0">
              <a:sym typeface="Symbol" pitchFamily="18" charset="2"/>
            </a:endParaRP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 err="1">
                <a:sym typeface="Symbol" pitchFamily="18" charset="2"/>
              </a:rPr>
              <a:t>Epipoles</a:t>
            </a:r>
            <a:r>
              <a:rPr lang="en-US" b="1" dirty="0">
                <a:sym typeface="Symbol" pitchFamily="18" charset="2"/>
              </a:rPr>
              <a:t>: </a:t>
            </a:r>
            <a:r>
              <a:rPr lang="en-US" dirty="0">
                <a:sym typeface="Symbol" pitchFamily="18" charset="2"/>
              </a:rPr>
              <a:t>for any point x, the </a:t>
            </a:r>
            <a:r>
              <a:rPr lang="en-US" dirty="0" err="1">
                <a:sym typeface="Symbol" pitchFamily="18" charset="2"/>
              </a:rPr>
              <a:t>epipolar</a:t>
            </a:r>
            <a:r>
              <a:rPr lang="en-US" dirty="0">
                <a:sym typeface="Symbol" pitchFamily="18" charset="2"/>
              </a:rPr>
              <a:t> line l’ = </a:t>
            </a:r>
            <a:r>
              <a:rPr lang="en-US" dirty="0" err="1">
                <a:sym typeface="Symbol" pitchFamily="18" charset="2"/>
              </a:rPr>
              <a:t>Fx</a:t>
            </a:r>
            <a:r>
              <a:rPr lang="en-US" dirty="0">
                <a:sym typeface="Symbol" pitchFamily="18" charset="2"/>
              </a:rPr>
              <a:t> contains the </a:t>
            </a:r>
            <a:r>
              <a:rPr lang="en-US" dirty="0" err="1">
                <a:sym typeface="Symbol" pitchFamily="18" charset="2"/>
              </a:rPr>
              <a:t>epipole</a:t>
            </a:r>
            <a:r>
              <a:rPr lang="en-US" dirty="0">
                <a:sym typeface="Symbol" pitchFamily="18" charset="2"/>
              </a:rPr>
              <a:t> e’. Thus </a:t>
            </a:r>
            <a:r>
              <a:rPr lang="en-US" dirty="0" err="1">
                <a:sym typeface="Symbol" pitchFamily="18" charset="2"/>
              </a:rPr>
              <a:t>e’</a:t>
            </a:r>
            <a:r>
              <a:rPr lang="en-US" baseline="30000" dirty="0" err="1">
                <a:sym typeface="Symbol" pitchFamily="18" charset="2"/>
              </a:rPr>
              <a:t>T</a:t>
            </a:r>
            <a:r>
              <a:rPr lang="en-US" dirty="0" err="1">
                <a:sym typeface="Symbol" pitchFamily="18" charset="2"/>
              </a:rPr>
              <a:t>Fx</a:t>
            </a:r>
            <a:r>
              <a:rPr lang="en-US" dirty="0">
                <a:sym typeface="Symbol" pitchFamily="18" charset="2"/>
              </a:rPr>
              <a:t>=0, x </a:t>
            </a:r>
            <a:r>
              <a:rPr lang="en-US" dirty="0" err="1">
                <a:sym typeface="Symbol" pitchFamily="18" charset="2"/>
              </a:rPr>
              <a:t>e’</a:t>
            </a:r>
            <a:r>
              <a:rPr lang="en-US" baseline="30000" dirty="0" err="1">
                <a:sym typeface="Symbol" pitchFamily="18" charset="2"/>
              </a:rPr>
              <a:t>T</a:t>
            </a:r>
            <a:r>
              <a:rPr lang="en-US" dirty="0" err="1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=0;  </a:t>
            </a:r>
            <a:r>
              <a:rPr lang="en-US" dirty="0">
                <a:sym typeface="Symbol" pitchFamily="18" charset="2"/>
              </a:rPr>
              <a:t>similarly </a:t>
            </a:r>
            <a:r>
              <a:rPr lang="en-US" dirty="0">
                <a:sym typeface="Symbol" pitchFamily="18" charset="2"/>
              </a:rPr>
              <a:t>Fe=0</a:t>
            </a:r>
          </a:p>
          <a:p>
            <a:pPr>
              <a:defRPr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      e’ is the left null vector of F;  e is the right null vector of F</a:t>
            </a:r>
            <a:endParaRPr lang="en-US" dirty="0">
              <a:sym typeface="Symbol" pitchFamily="18" charset="2"/>
            </a:endParaRP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has 7 </a:t>
            </a:r>
            <a:r>
              <a:rPr lang="en-US" dirty="0" err="1">
                <a:sym typeface="Symbol" pitchFamily="18" charset="2"/>
              </a:rPr>
              <a:t>d.o.f</a:t>
            </a:r>
            <a:r>
              <a:rPr lang="en-US" dirty="0">
                <a:sym typeface="Symbol" pitchFamily="18" charset="2"/>
              </a:rPr>
              <a:t>. , i.e. 3x3-1(homogeneous)-1(rank2)</a:t>
            </a:r>
          </a:p>
          <a:p>
            <a:pPr marL="495300" indent="-495300">
              <a:buFontTx/>
              <a:buAutoNum type="romanLcParenBoth"/>
              <a:defRPr/>
            </a:pPr>
            <a:r>
              <a:rPr lang="en-US" b="1" dirty="0">
                <a:sym typeface="Symbol" pitchFamily="18" charset="2"/>
              </a:rPr>
              <a:t>F</a:t>
            </a:r>
            <a:r>
              <a:rPr lang="en-US" dirty="0">
                <a:sym typeface="Symbol" pitchFamily="18" charset="2"/>
              </a:rPr>
              <a:t> is a correlation, projective mapping from a point x to a line l’=</a:t>
            </a:r>
            <a:r>
              <a:rPr lang="en-US" dirty="0" err="1">
                <a:sym typeface="Symbol" pitchFamily="18" charset="2"/>
              </a:rPr>
              <a:t>Fx</a:t>
            </a:r>
            <a:r>
              <a:rPr lang="en-US" dirty="0">
                <a:sym typeface="Symbol" pitchFamily="18" charset="2"/>
              </a:rPr>
              <a:t> (not a proper correlation, i.e. not invertible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>
              <a:defRPr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      If l and l’ are corresponding </a:t>
            </a:r>
            <a:r>
              <a:rPr lang="en-US" dirty="0" err="1">
                <a:sym typeface="Symbol" pitchFamily="18" charset="2"/>
              </a:rPr>
              <a:t>epipolar</a:t>
            </a:r>
            <a:r>
              <a:rPr lang="en-US" dirty="0">
                <a:sym typeface="Symbol" pitchFamily="18" charset="2"/>
              </a:rPr>
              <a:t> lines, then any point x on l is mapped to the same line l’ </a:t>
            </a:r>
            <a:r>
              <a:rPr lang="en-US" dirty="0">
                <a:sym typeface="Wingdings" pitchFamily="2" charset="2"/>
              </a:rPr>
              <a:t> no inverse mapping F not proper correlation</a:t>
            </a: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477963" y="-411163"/>
            <a:ext cx="7239000" cy="1143001"/>
          </a:xfrm>
        </p:spPr>
        <p:txBody>
          <a:bodyPr/>
          <a:lstStyle/>
          <a:p>
            <a:r>
              <a:rPr lang="en-US" smtClean="0"/>
              <a:t>Epipolar Line Homography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0875" y="604838"/>
            <a:ext cx="10782300" cy="3763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76200" y="4484688"/>
            <a:ext cx="89789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/>
              <a:t>Set of epipolar lines in each of the images forms a pencil of lines passing through the epipole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Such a pencil of lines is a 1D projective space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Epipolar lines are perspectively related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There is a homography between epipolar lines centered at e in the first view and the pencil centered at e’ in the second 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A homography between such 1D projective spaces as 3 degrees of freedom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Count degrees of freedom of fundamental matrix: 2 for e, 2 for e’, 3 for 1D homography </a:t>
            </a:r>
            <a:r>
              <a:rPr lang="en-US" sz="1600">
                <a:sym typeface="Wingdings" pitchFamily="2" charset="2"/>
              </a:rPr>
              <a:t> total of 7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8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epipolar line homography</a:t>
            </a:r>
          </a:p>
        </p:txBody>
      </p:sp>
      <p:sp>
        <p:nvSpPr>
          <p:cNvPr id="6219" name="Text Box 5"/>
          <p:cNvSpPr txBox="1">
            <a:spLocks noChangeArrowheads="1"/>
          </p:cNvSpPr>
          <p:nvPr/>
        </p:nvSpPr>
        <p:spPr bwMode="auto">
          <a:xfrm>
            <a:off x="2357438" y="1123950"/>
            <a:ext cx="59785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400"/>
              <a:t>l,l’ epipolar lines, k line not through e</a:t>
            </a:r>
          </a:p>
          <a:p>
            <a:pPr marL="495300" indent="-495300"/>
            <a:r>
              <a:rPr lang="en-US" sz="2400">
                <a:sym typeface="Symbol" pitchFamily="18" charset="2"/>
              </a:rPr>
              <a:t> l’=F[k]</a:t>
            </a:r>
            <a:r>
              <a:rPr lang="en-US" sz="2400" baseline="-25000">
                <a:sym typeface="Symbol" pitchFamily="18" charset="2"/>
              </a:rPr>
              <a:t>x</a:t>
            </a:r>
            <a:r>
              <a:rPr lang="en-US" sz="2400">
                <a:sym typeface="Symbol" pitchFamily="18" charset="2"/>
              </a:rPr>
              <a:t>l and symmetrically l=F</a:t>
            </a:r>
            <a:r>
              <a:rPr lang="en-US" sz="2400" baseline="30000">
                <a:sym typeface="Symbol" pitchFamily="18" charset="2"/>
              </a:rPr>
              <a:t>T</a:t>
            </a:r>
            <a:r>
              <a:rPr lang="en-US" sz="2400">
                <a:sym typeface="Symbol" pitchFamily="18" charset="2"/>
              </a:rPr>
              <a:t>[k’]</a:t>
            </a:r>
            <a:r>
              <a:rPr lang="en-US" sz="2400" baseline="-25000">
                <a:sym typeface="Symbol" pitchFamily="18" charset="2"/>
              </a:rPr>
              <a:t>x</a:t>
            </a:r>
            <a:r>
              <a:rPr lang="en-US" sz="2400">
                <a:sym typeface="Symbol" pitchFamily="18" charset="2"/>
              </a:rPr>
              <a:t>l’</a:t>
            </a:r>
            <a:endParaRPr lang="en-US" sz="240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6220" name="Group 24"/>
          <p:cNvGrpSpPr>
            <a:grpSpLocks/>
          </p:cNvGrpSpPr>
          <p:nvPr/>
        </p:nvGrpSpPr>
        <p:grpSpPr bwMode="auto">
          <a:xfrm>
            <a:off x="2220913" y="2392363"/>
            <a:ext cx="4256087" cy="1357312"/>
            <a:chOff x="1399" y="1507"/>
            <a:chExt cx="2681" cy="855"/>
          </a:xfrm>
        </p:grpSpPr>
        <p:sp>
          <p:nvSpPr>
            <p:cNvPr id="6224" name="Rectangle 7"/>
            <p:cNvSpPr>
              <a:spLocks noChangeArrowheads="1"/>
            </p:cNvSpPr>
            <p:nvPr/>
          </p:nvSpPr>
          <p:spPr bwMode="auto">
            <a:xfrm>
              <a:off x="1399" y="1507"/>
              <a:ext cx="1260" cy="8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25" name="Rectangle 8"/>
            <p:cNvSpPr>
              <a:spLocks noChangeArrowheads="1"/>
            </p:cNvSpPr>
            <p:nvPr/>
          </p:nvSpPr>
          <p:spPr bwMode="auto">
            <a:xfrm>
              <a:off x="2820" y="1514"/>
              <a:ext cx="1260" cy="84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26" name="Line 9"/>
            <p:cNvSpPr>
              <a:spLocks noChangeShapeType="1"/>
            </p:cNvSpPr>
            <p:nvPr/>
          </p:nvSpPr>
          <p:spPr bwMode="auto">
            <a:xfrm>
              <a:off x="1548" y="1857"/>
              <a:ext cx="977" cy="2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Line 10"/>
            <p:cNvSpPr>
              <a:spLocks noChangeShapeType="1"/>
            </p:cNvSpPr>
            <p:nvPr/>
          </p:nvSpPr>
          <p:spPr bwMode="auto">
            <a:xfrm flipV="1">
              <a:off x="2938" y="1869"/>
              <a:ext cx="1039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11"/>
            <p:cNvSpPr>
              <a:spLocks noChangeArrowheads="1"/>
            </p:cNvSpPr>
            <p:nvPr/>
          </p:nvSpPr>
          <p:spPr bwMode="auto">
            <a:xfrm>
              <a:off x="2232" y="2002"/>
              <a:ext cx="27" cy="3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29" name="Oval 12"/>
            <p:cNvSpPr>
              <a:spLocks noChangeArrowheads="1"/>
            </p:cNvSpPr>
            <p:nvPr/>
          </p:nvSpPr>
          <p:spPr bwMode="auto">
            <a:xfrm>
              <a:off x="3077" y="2081"/>
              <a:ext cx="27" cy="3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30" name="Line 13"/>
            <p:cNvSpPr>
              <a:spLocks noChangeShapeType="1"/>
            </p:cNvSpPr>
            <p:nvPr/>
          </p:nvSpPr>
          <p:spPr bwMode="auto">
            <a:xfrm flipV="1">
              <a:off x="1656" y="1635"/>
              <a:ext cx="612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10" name="Object 66"/>
            <p:cNvGraphicFramePr>
              <a:graphicFrameLocks noChangeAspect="1"/>
            </p:cNvGraphicFramePr>
            <p:nvPr/>
          </p:nvGraphicFramePr>
          <p:xfrm>
            <a:off x="1770" y="1694"/>
            <a:ext cx="213" cy="203"/>
          </p:xfrm>
          <a:graphic>
            <a:graphicData uri="http://schemas.openxmlformats.org/presentationml/2006/ole">
              <p:oleObj spid="_x0000_s6210" name="Equation" r:id="rId3" imgW="228501" imgH="215806" progId="Equation.3">
                <p:embed/>
              </p:oleObj>
            </a:graphicData>
          </a:graphic>
        </p:graphicFrame>
        <p:sp>
          <p:nvSpPr>
            <p:cNvPr id="6231" name="Oval 15"/>
            <p:cNvSpPr>
              <a:spLocks noChangeArrowheads="1"/>
            </p:cNvSpPr>
            <p:nvPr/>
          </p:nvSpPr>
          <p:spPr bwMode="auto">
            <a:xfrm>
              <a:off x="1884" y="1922"/>
              <a:ext cx="27" cy="3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aphicFrame>
          <p:nvGraphicFramePr>
            <p:cNvPr id="6211" name="Object 67"/>
            <p:cNvGraphicFramePr>
              <a:graphicFrameLocks noChangeAspect="1"/>
            </p:cNvGraphicFramePr>
            <p:nvPr/>
          </p:nvGraphicFramePr>
          <p:xfrm>
            <a:off x="2211" y="1860"/>
            <a:ext cx="106" cy="131"/>
          </p:xfrm>
          <a:graphic>
            <a:graphicData uri="http://schemas.openxmlformats.org/presentationml/2006/ole">
              <p:oleObj spid="_x0000_s6211" name="Equation" r:id="rId4" imgW="114201" imgH="139579" progId="Equation.3">
                <p:embed/>
              </p:oleObj>
            </a:graphicData>
          </a:graphic>
        </p:graphicFrame>
        <p:graphicFrame>
          <p:nvGraphicFramePr>
            <p:cNvPr id="6212" name="Object 68"/>
            <p:cNvGraphicFramePr>
              <a:graphicFrameLocks noChangeAspect="1"/>
            </p:cNvGraphicFramePr>
            <p:nvPr/>
          </p:nvGraphicFramePr>
          <p:xfrm>
            <a:off x="2107" y="1544"/>
            <a:ext cx="119" cy="156"/>
          </p:xfrm>
          <a:graphic>
            <a:graphicData uri="http://schemas.openxmlformats.org/presentationml/2006/ole">
              <p:oleObj spid="_x0000_s6212" name="Equation" r:id="rId5" imgW="126780" imgH="164814" progId="Equation.3">
                <p:embed/>
              </p:oleObj>
            </a:graphicData>
          </a:graphic>
        </p:graphicFrame>
        <p:graphicFrame>
          <p:nvGraphicFramePr>
            <p:cNvPr id="6213" name="Object 69"/>
            <p:cNvGraphicFramePr>
              <a:graphicFrameLocks noChangeAspect="1"/>
            </p:cNvGraphicFramePr>
            <p:nvPr/>
          </p:nvGraphicFramePr>
          <p:xfrm>
            <a:off x="1575" y="1711"/>
            <a:ext cx="84" cy="156"/>
          </p:xfrm>
          <a:graphic>
            <a:graphicData uri="http://schemas.openxmlformats.org/presentationml/2006/ole">
              <p:oleObj spid="_x0000_s6213" name="Equation" r:id="rId6" imgW="88707" imgH="164742" progId="Equation.3">
                <p:embed/>
              </p:oleObj>
            </a:graphicData>
          </a:graphic>
        </p:graphicFrame>
        <p:graphicFrame>
          <p:nvGraphicFramePr>
            <p:cNvPr id="6214" name="Object 70"/>
            <p:cNvGraphicFramePr>
              <a:graphicFrameLocks noChangeAspect="1"/>
            </p:cNvGraphicFramePr>
            <p:nvPr/>
          </p:nvGraphicFramePr>
          <p:xfrm>
            <a:off x="3645" y="1691"/>
            <a:ext cx="284" cy="203"/>
          </p:xfrm>
          <a:graphic>
            <a:graphicData uri="http://schemas.openxmlformats.org/presentationml/2006/ole">
              <p:oleObj spid="_x0000_s6214" name="Equation" r:id="rId7" imgW="304536" imgH="215713" progId="Equation.3">
                <p:embed/>
              </p:oleObj>
            </a:graphicData>
          </a:graphic>
        </p:graphicFrame>
        <p:graphicFrame>
          <p:nvGraphicFramePr>
            <p:cNvPr id="6215" name="Object 71"/>
            <p:cNvGraphicFramePr>
              <a:graphicFrameLocks noChangeAspect="1"/>
            </p:cNvGraphicFramePr>
            <p:nvPr/>
          </p:nvGraphicFramePr>
          <p:xfrm>
            <a:off x="3029" y="1900"/>
            <a:ext cx="130" cy="167"/>
          </p:xfrm>
          <a:graphic>
            <a:graphicData uri="http://schemas.openxmlformats.org/presentationml/2006/ole">
              <p:oleObj spid="_x0000_s6215" name="Equation" r:id="rId8" imgW="139579" imgH="177646" progId="Equation.3">
                <p:embed/>
              </p:oleObj>
            </a:graphicData>
          </a:graphic>
        </p:graphicFrame>
      </p:grpSp>
      <p:sp>
        <p:nvSpPr>
          <p:cNvPr id="359445" name="Rectangle 21"/>
          <p:cNvSpPr>
            <a:spLocks noChangeArrowheads="1"/>
          </p:cNvSpPr>
          <p:nvPr/>
        </p:nvSpPr>
        <p:spPr bwMode="auto">
          <a:xfrm>
            <a:off x="6526213" y="3411538"/>
            <a:ext cx="2505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(pick k=e, since e</a:t>
            </a:r>
            <a:r>
              <a:rPr lang="en-US" sz="1800" baseline="30000"/>
              <a:t>T</a:t>
            </a:r>
            <a:r>
              <a:rPr lang="en-US" sz="1800"/>
              <a:t>e≠0)</a:t>
            </a:r>
          </a:p>
        </p:txBody>
      </p:sp>
      <p:graphicFrame>
        <p:nvGraphicFramePr>
          <p:cNvPr id="359446" name="Object 72"/>
          <p:cNvGraphicFramePr>
            <a:graphicFrameLocks noChangeAspect="1"/>
          </p:cNvGraphicFramePr>
          <p:nvPr/>
        </p:nvGraphicFramePr>
        <p:xfrm>
          <a:off x="1881188" y="4210050"/>
          <a:ext cx="1082675" cy="403225"/>
        </p:xfrm>
        <a:graphic>
          <a:graphicData uri="http://schemas.openxmlformats.org/presentationml/2006/ole">
            <p:oleObj spid="_x0000_s6216" name="Equation" r:id="rId9" imgW="583693" imgH="215713" progId="Equation.3">
              <p:embed/>
            </p:oleObj>
          </a:graphicData>
        </a:graphic>
      </p:graphicFrame>
      <p:graphicFrame>
        <p:nvGraphicFramePr>
          <p:cNvPr id="359447" name="Object 73"/>
          <p:cNvGraphicFramePr>
            <a:graphicFrameLocks noChangeAspect="1"/>
          </p:cNvGraphicFramePr>
          <p:nvPr/>
        </p:nvGraphicFramePr>
        <p:xfrm>
          <a:off x="3798888" y="4205288"/>
          <a:ext cx="1355725" cy="447675"/>
        </p:xfrm>
        <a:graphic>
          <a:graphicData uri="http://schemas.openxmlformats.org/presentationml/2006/ole">
            <p:oleObj spid="_x0000_s6217" name="Equation" r:id="rId10" imgW="698500" imgH="228600" progId="Equation.3">
              <p:embed/>
            </p:oleObj>
          </a:graphicData>
        </a:graphic>
      </p:graphicFrame>
      <p:pic>
        <p:nvPicPr>
          <p:cNvPr id="6222" name="Picture 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738" y="5267325"/>
            <a:ext cx="801052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223" name="TextBox 1"/>
          <p:cNvSpPr txBox="1">
            <a:spLocks noChangeArrowheads="1"/>
          </p:cNvSpPr>
          <p:nvPr/>
        </p:nvSpPr>
        <p:spPr bwMode="auto">
          <a:xfrm>
            <a:off x="5665788" y="4213225"/>
            <a:ext cx="322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Epipolar Line Homography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5"/>
          <p:cNvSpPr txBox="1">
            <a:spLocks noChangeArrowheads="1"/>
          </p:cNvSpPr>
          <p:nvPr/>
        </p:nvSpPr>
        <p:spPr bwMode="auto">
          <a:xfrm>
            <a:off x="3135313" y="831850"/>
            <a:ext cx="47117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Two-view geometry</a:t>
            </a:r>
          </a:p>
        </p:txBody>
      </p:sp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6176963" y="1757363"/>
            <a:ext cx="2967037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Epipolar geometry</a:t>
            </a:r>
          </a:p>
          <a:p>
            <a:endParaRPr lang="en-US" sz="2400" b="1"/>
          </a:p>
          <a:p>
            <a:r>
              <a:rPr lang="en-US" sz="2400" b="1"/>
              <a:t>3D reconstruction</a:t>
            </a:r>
          </a:p>
          <a:p>
            <a:endParaRPr lang="en-US" sz="2400" b="1"/>
          </a:p>
          <a:p>
            <a:r>
              <a:rPr lang="en-US" sz="2400" b="1"/>
              <a:t>F-matrix comp.</a:t>
            </a:r>
          </a:p>
          <a:p>
            <a:endParaRPr lang="en-US" sz="2400" b="1"/>
          </a:p>
          <a:p>
            <a:r>
              <a:rPr lang="en-US" sz="2400" b="1"/>
              <a:t>Structure comp.</a:t>
            </a:r>
          </a:p>
        </p:txBody>
      </p:sp>
      <p:pic>
        <p:nvPicPr>
          <p:cNvPr id="17411" name="Picture 7" descr="birth-of-venus-lg"/>
          <p:cNvPicPr>
            <a:picLocks noChangeAspect="1" noChangeArrowheads="1"/>
          </p:cNvPicPr>
          <p:nvPr/>
        </p:nvPicPr>
        <p:blipFill>
          <a:blip r:embed="rId2"/>
          <a:srcRect l="43990" t="1500" r="29773" b="69939"/>
          <a:stretch>
            <a:fillRect/>
          </a:stretch>
        </p:blipFill>
        <p:spPr bwMode="auto">
          <a:xfrm>
            <a:off x="1822450" y="1763713"/>
            <a:ext cx="43116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-198438" y="-174625"/>
            <a:ext cx="9593263" cy="990600"/>
          </a:xfrm>
        </p:spPr>
        <p:txBody>
          <a:bodyPr/>
          <a:lstStyle/>
          <a:p>
            <a:r>
              <a:rPr lang="en-US" smtClean="0"/>
              <a:t>Pure Translation camera motion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8763" y="795338"/>
            <a:ext cx="9402763" cy="4567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4625" y="5362575"/>
            <a:ext cx="8674100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Pure translation = no rotation; no change in internal parameters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Pure translation of camera is equivalent to camera is stationary and the </a:t>
            </a:r>
          </a:p>
          <a:p>
            <a:pPr>
              <a:defRPr/>
            </a:pPr>
            <a:r>
              <a:rPr lang="en-US" dirty="0">
                <a:cs typeface="+mn-cs"/>
              </a:rPr>
              <a:t>w</a:t>
            </a:r>
            <a:r>
              <a:rPr lang="en-US" dirty="0">
                <a:cs typeface="+mn-cs"/>
              </a:rPr>
              <a:t>orld undergoes a translation –t;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Points in 3 space move on straight lines </a:t>
            </a:r>
            <a:r>
              <a:rPr lang="en-US" dirty="0" err="1">
                <a:cs typeface="+mn-cs"/>
              </a:rPr>
              <a:t>parallet</a:t>
            </a:r>
            <a:r>
              <a:rPr lang="en-US" dirty="0">
                <a:cs typeface="+mn-cs"/>
              </a:rPr>
              <a:t> to t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Fundamental matrix for pure translation</a:t>
            </a:r>
          </a:p>
        </p:txBody>
      </p:sp>
      <p:pic>
        <p:nvPicPr>
          <p:cNvPr id="41986" name="Picture 3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975" y="3408363"/>
            <a:ext cx="1933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9288" y="1006475"/>
            <a:ext cx="4524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fig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6725" y="3425825"/>
            <a:ext cx="19335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5686425"/>
            <a:ext cx="67627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69850" y="4083050"/>
            <a:ext cx="196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Forward motion</a:t>
            </a:r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5273675" y="28956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992" name="TextBox 2"/>
          <p:cNvSpPr txBox="1">
            <a:spLocks noChangeArrowheads="1"/>
          </p:cNvSpPr>
          <p:nvPr/>
        </p:nvSpPr>
        <p:spPr bwMode="auto">
          <a:xfrm>
            <a:off x="3784600" y="5370513"/>
            <a:ext cx="330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                                       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8" name="Text Box 2"/>
          <p:cNvSpPr txBox="1">
            <a:spLocks noChangeArrowheads="1"/>
          </p:cNvSpPr>
          <p:nvPr/>
        </p:nvSpPr>
        <p:spPr bwMode="auto">
          <a:xfrm>
            <a:off x="989013" y="-17463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Fundamental matrix for pure translation</a:t>
            </a:r>
          </a:p>
        </p:txBody>
      </p:sp>
      <p:graphicFrame>
        <p:nvGraphicFramePr>
          <p:cNvPr id="7269" name="Object 101"/>
          <p:cNvGraphicFramePr>
            <a:graphicFrameLocks noChangeAspect="1"/>
          </p:cNvGraphicFramePr>
          <p:nvPr/>
        </p:nvGraphicFramePr>
        <p:xfrm>
          <a:off x="2728913" y="1260475"/>
          <a:ext cx="2097087" cy="423863"/>
        </p:xfrm>
        <a:graphic>
          <a:graphicData uri="http://schemas.openxmlformats.org/presentationml/2006/ole">
            <p:oleObj spid="_x0000_s7269" name="Equation" r:id="rId3" imgW="1079032" imgH="215806" progId="Equation.3">
              <p:embed/>
            </p:oleObj>
          </a:graphicData>
        </a:graphic>
      </p:graphicFrame>
      <p:graphicFrame>
        <p:nvGraphicFramePr>
          <p:cNvPr id="7270" name="Object 102"/>
          <p:cNvGraphicFramePr>
            <a:graphicFrameLocks noChangeAspect="1"/>
          </p:cNvGraphicFramePr>
          <p:nvPr/>
        </p:nvGraphicFramePr>
        <p:xfrm>
          <a:off x="7105650" y="1308100"/>
          <a:ext cx="1352550" cy="341313"/>
        </p:xfrm>
        <a:graphic>
          <a:graphicData uri="http://schemas.openxmlformats.org/presentationml/2006/ole">
            <p:oleObj spid="_x0000_s7270" name="Equation" r:id="rId4" imgW="914400" imgH="228600" progId="Equation.3">
              <p:embed/>
            </p:oleObj>
          </a:graphicData>
        </a:graphic>
      </p:graphicFrame>
      <p:graphicFrame>
        <p:nvGraphicFramePr>
          <p:cNvPr id="7271" name="Object 103"/>
          <p:cNvGraphicFramePr>
            <a:graphicFrameLocks noChangeAspect="1"/>
          </p:cNvGraphicFramePr>
          <p:nvPr/>
        </p:nvGraphicFramePr>
        <p:xfrm>
          <a:off x="2627313" y="2230438"/>
          <a:ext cx="1973262" cy="1096962"/>
        </p:xfrm>
        <a:graphic>
          <a:graphicData uri="http://schemas.openxmlformats.org/presentationml/2006/ole">
            <p:oleObj spid="_x0000_s7271" name="Equation" r:id="rId5" imgW="1016000" imgH="558800" progId="Equation.3">
              <p:embed/>
            </p:oleObj>
          </a:graphicData>
        </a:graphic>
      </p:graphicFrame>
      <p:graphicFrame>
        <p:nvGraphicFramePr>
          <p:cNvPr id="7272" name="Object 104"/>
          <p:cNvGraphicFramePr>
            <a:graphicFrameLocks noChangeAspect="1"/>
          </p:cNvGraphicFramePr>
          <p:nvPr/>
        </p:nvGraphicFramePr>
        <p:xfrm>
          <a:off x="900113" y="2293938"/>
          <a:ext cx="1381125" cy="473075"/>
        </p:xfrm>
        <a:graphic>
          <a:graphicData uri="http://schemas.openxmlformats.org/presentationml/2006/ole">
            <p:oleObj spid="_x0000_s7272" name="Equation" r:id="rId6" imgW="710891" imgH="241195" progId="Equation.3">
              <p:embed/>
            </p:oleObj>
          </a:graphicData>
        </a:graphic>
      </p:graphicFrame>
      <p:sp>
        <p:nvSpPr>
          <p:cNvPr id="7286" name="Rectangle 10"/>
          <p:cNvSpPr>
            <a:spLocks noChangeArrowheads="1"/>
          </p:cNvSpPr>
          <p:nvPr/>
        </p:nvSpPr>
        <p:spPr bwMode="auto">
          <a:xfrm>
            <a:off x="0" y="1697038"/>
            <a:ext cx="1214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sng"/>
              <a:t>example</a:t>
            </a:r>
            <a:r>
              <a:rPr lang="en-US"/>
              <a:t>:</a:t>
            </a:r>
          </a:p>
        </p:txBody>
      </p:sp>
      <p:graphicFrame>
        <p:nvGraphicFramePr>
          <p:cNvPr id="7273" name="Object 105"/>
          <p:cNvGraphicFramePr>
            <a:graphicFrameLocks noChangeAspect="1"/>
          </p:cNvGraphicFramePr>
          <p:nvPr/>
        </p:nvGraphicFramePr>
        <p:xfrm>
          <a:off x="4576763" y="2281238"/>
          <a:ext cx="2662237" cy="496887"/>
        </p:xfrm>
        <a:graphic>
          <a:graphicData uri="http://schemas.openxmlformats.org/presentationml/2006/ole">
            <p:oleObj spid="_x0000_s7273" name="Equation" r:id="rId7" imgW="1231366" imgH="228501" progId="Equation.3">
              <p:embed/>
            </p:oleObj>
          </a:graphicData>
        </a:graphic>
      </p:graphicFrame>
      <p:graphicFrame>
        <p:nvGraphicFramePr>
          <p:cNvPr id="377869" name="Object 106"/>
          <p:cNvGraphicFramePr>
            <a:graphicFrameLocks noChangeAspect="1"/>
          </p:cNvGraphicFramePr>
          <p:nvPr/>
        </p:nvGraphicFramePr>
        <p:xfrm>
          <a:off x="2132013" y="4035425"/>
          <a:ext cx="2270125" cy="398463"/>
        </p:xfrm>
        <a:graphic>
          <a:graphicData uri="http://schemas.openxmlformats.org/presentationml/2006/ole">
            <p:oleObj spid="_x0000_s7274" name="Equation" r:id="rId8" imgW="1167893" imgH="203112" progId="Equation.3">
              <p:embed/>
            </p:oleObj>
          </a:graphicData>
        </a:graphic>
      </p:graphicFrame>
      <p:graphicFrame>
        <p:nvGraphicFramePr>
          <p:cNvPr id="377870" name="Object 107"/>
          <p:cNvGraphicFramePr>
            <a:graphicFrameLocks noChangeAspect="1"/>
          </p:cNvGraphicFramePr>
          <p:nvPr/>
        </p:nvGraphicFramePr>
        <p:xfrm>
          <a:off x="2132013" y="4411663"/>
          <a:ext cx="2886075" cy="796925"/>
        </p:xfrm>
        <a:graphic>
          <a:graphicData uri="http://schemas.openxmlformats.org/presentationml/2006/ole">
            <p:oleObj spid="_x0000_s7275" name="Equation" r:id="rId9" imgW="1485255" imgH="406224" progId="Equation.3">
              <p:embed/>
            </p:oleObj>
          </a:graphicData>
        </a:graphic>
      </p:graphicFrame>
      <p:graphicFrame>
        <p:nvGraphicFramePr>
          <p:cNvPr id="377871" name="Object 108"/>
          <p:cNvGraphicFramePr>
            <a:graphicFrameLocks noChangeAspect="1"/>
          </p:cNvGraphicFramePr>
          <p:nvPr/>
        </p:nvGraphicFramePr>
        <p:xfrm>
          <a:off x="5464175" y="4610100"/>
          <a:ext cx="1577975" cy="349250"/>
        </p:xfrm>
        <a:graphic>
          <a:graphicData uri="http://schemas.openxmlformats.org/presentationml/2006/ole">
            <p:oleObj spid="_x0000_s7276" name="Equation" r:id="rId10" imgW="812447" imgH="177723" progId="Equation.3">
              <p:embed/>
            </p:oleObj>
          </a:graphicData>
        </a:graphic>
      </p:graphicFrame>
      <p:graphicFrame>
        <p:nvGraphicFramePr>
          <p:cNvPr id="377872" name="Object 109"/>
          <p:cNvGraphicFramePr>
            <a:graphicFrameLocks noChangeAspect="1"/>
          </p:cNvGraphicFramePr>
          <p:nvPr/>
        </p:nvGraphicFramePr>
        <p:xfrm>
          <a:off x="5368925" y="3978275"/>
          <a:ext cx="2268538" cy="447675"/>
        </p:xfrm>
        <a:graphic>
          <a:graphicData uri="http://schemas.openxmlformats.org/presentationml/2006/ole">
            <p:oleObj spid="_x0000_s7277" name="Equation" r:id="rId11" imgW="1168400" imgH="228600" progId="Equation.3">
              <p:embed/>
            </p:oleObj>
          </a:graphicData>
        </a:graphic>
      </p:graphicFrame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0" y="5653088"/>
            <a:ext cx="93281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M</a:t>
            </a:r>
            <a:r>
              <a:rPr lang="en-US" sz="1800" dirty="0">
                <a:cs typeface="+mn-cs"/>
              </a:rPr>
              <a:t>otion </a:t>
            </a:r>
            <a:r>
              <a:rPr lang="en-US" sz="1800" dirty="0">
                <a:cs typeface="+mn-cs"/>
              </a:rPr>
              <a:t>starts at x and moves towards </a:t>
            </a:r>
            <a:r>
              <a:rPr lang="en-US" sz="1800" dirty="0">
                <a:cs typeface="+mn-cs"/>
              </a:rPr>
              <a:t>e; extent of motion depends on magnitude of t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and Inversely proportional to Z; points closer to camera appear to move faster than those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further away </a:t>
            </a:r>
            <a:r>
              <a:rPr lang="en-US" sz="1800" dirty="0">
                <a:cs typeface="+mn-cs"/>
              </a:rPr>
              <a:t>faster depending on </a:t>
            </a:r>
            <a:r>
              <a:rPr lang="en-US" sz="1800" i="1" dirty="0">
                <a:cs typeface="+mn-cs"/>
              </a:rPr>
              <a:t>Z</a:t>
            </a:r>
            <a:r>
              <a:rPr lang="en-US" sz="1800" i="1" dirty="0">
                <a:cs typeface="+mn-cs"/>
                <a:sym typeface="Wingdings" pitchFamily="2" charset="2"/>
              </a:rPr>
              <a:t> looking out of the train window</a:t>
            </a:r>
            <a:endParaRPr lang="en-US" sz="1800" i="1" dirty="0"/>
          </a:p>
        </p:txBody>
      </p:sp>
      <p:sp>
        <p:nvSpPr>
          <p:cNvPr id="377874" name="Rectangle 18"/>
          <p:cNvSpPr>
            <a:spLocks noChangeArrowheads="1"/>
          </p:cNvSpPr>
          <p:nvPr/>
        </p:nvSpPr>
        <p:spPr bwMode="auto">
          <a:xfrm>
            <a:off x="87313" y="6494463"/>
            <a:ext cx="634206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1800"/>
              <a:t>pure translation: F only 2 d.o.f., x</a:t>
            </a:r>
            <a:r>
              <a:rPr lang="en-US" sz="1800" baseline="30000"/>
              <a:t>T</a:t>
            </a:r>
            <a:r>
              <a:rPr lang="en-US" sz="1800"/>
              <a:t>[e]</a:t>
            </a:r>
            <a:r>
              <a:rPr lang="en-US" sz="1800" baseline="-25000"/>
              <a:t>x</a:t>
            </a:r>
            <a:r>
              <a:rPr lang="en-US" sz="1800"/>
              <a:t>x=0 </a:t>
            </a:r>
            <a:r>
              <a:rPr lang="en-US" sz="1800">
                <a:sym typeface="Symbol" pitchFamily="18" charset="2"/>
              </a:rPr>
              <a:t> auto-epipolar</a:t>
            </a:r>
            <a:endParaRPr lang="en-US" sz="1800" i="1">
              <a:sym typeface="Symbol" pitchFamily="18" charset="2"/>
            </a:endParaRPr>
          </a:p>
        </p:txBody>
      </p:sp>
      <p:sp>
        <p:nvSpPr>
          <p:cNvPr id="7282" name="TextBox 2"/>
          <p:cNvSpPr txBox="1">
            <a:spLocks noChangeArrowheads="1"/>
          </p:cNvSpPr>
          <p:nvPr/>
        </p:nvSpPr>
        <p:spPr bwMode="auto">
          <a:xfrm>
            <a:off x="1301750" y="1663700"/>
            <a:ext cx="4259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Camera translation parallel to x axis</a:t>
            </a:r>
          </a:p>
        </p:txBody>
      </p:sp>
      <p:sp>
        <p:nvSpPr>
          <p:cNvPr id="7283" name="TextBox 3"/>
          <p:cNvSpPr txBox="1">
            <a:spLocks noChangeArrowheads="1"/>
          </p:cNvSpPr>
          <p:nvPr/>
        </p:nvSpPr>
        <p:spPr bwMode="auto">
          <a:xfrm>
            <a:off x="430213" y="666750"/>
            <a:ext cx="311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 =  K [ I | 0] ; P’ = K [ I | t]</a:t>
            </a:r>
          </a:p>
        </p:txBody>
      </p:sp>
      <p:sp>
        <p:nvSpPr>
          <p:cNvPr id="7284" name="TextBox 4"/>
          <p:cNvSpPr txBox="1">
            <a:spLocks noChangeArrowheads="1"/>
          </p:cNvSpPr>
          <p:nvPr/>
        </p:nvSpPr>
        <p:spPr bwMode="auto">
          <a:xfrm>
            <a:off x="0" y="5084763"/>
            <a:ext cx="8659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/>
              <a:t>Z = depth of point X = distance of X from the camera center measured along the principal axis of the first camera </a:t>
            </a:r>
          </a:p>
        </p:txBody>
      </p:sp>
      <p:sp>
        <p:nvSpPr>
          <p:cNvPr id="7285" name="Rectangle 5"/>
          <p:cNvSpPr>
            <a:spLocks noChangeArrowheads="1"/>
          </p:cNvSpPr>
          <p:nvPr/>
        </p:nvSpPr>
        <p:spPr bwMode="auto">
          <a:xfrm>
            <a:off x="5375275" y="4583113"/>
            <a:ext cx="2128838" cy="5016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3" grpId="0"/>
      <p:bldP spid="377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"/>
          <p:cNvSpPr txBox="1">
            <a:spLocks noChangeArrowheads="1"/>
          </p:cNvSpPr>
          <p:nvPr/>
        </p:nvSpPr>
        <p:spPr bwMode="auto">
          <a:xfrm>
            <a:off x="4603750" y="0"/>
            <a:ext cx="726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General motion</a:t>
            </a:r>
          </a:p>
        </p:txBody>
      </p:sp>
      <p:pic>
        <p:nvPicPr>
          <p:cNvPr id="8225" name="Picture 5" descr="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606425"/>
            <a:ext cx="3819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886" name="Object 29"/>
          <p:cNvGraphicFramePr>
            <a:graphicFrameLocks noChangeAspect="1"/>
          </p:cNvGraphicFramePr>
          <p:nvPr/>
        </p:nvGraphicFramePr>
        <p:xfrm>
          <a:off x="3135313" y="5091113"/>
          <a:ext cx="2514600" cy="400050"/>
        </p:xfrm>
        <a:graphic>
          <a:graphicData uri="http://schemas.openxmlformats.org/presentationml/2006/ole">
            <p:oleObj spid="_x0000_s8221" name="Equation" r:id="rId4" imgW="1295400" imgH="203200" progId="Equation.3">
              <p:embed/>
            </p:oleObj>
          </a:graphicData>
        </a:graphic>
      </p:graphicFrame>
      <p:graphicFrame>
        <p:nvGraphicFramePr>
          <p:cNvPr id="8222" name="Object 30"/>
          <p:cNvGraphicFramePr>
            <a:graphicFrameLocks noChangeAspect="1"/>
          </p:cNvGraphicFramePr>
          <p:nvPr/>
        </p:nvGraphicFramePr>
        <p:xfrm>
          <a:off x="3146425" y="3930650"/>
          <a:ext cx="1751013" cy="449263"/>
        </p:xfrm>
        <a:graphic>
          <a:graphicData uri="http://schemas.openxmlformats.org/presentationml/2006/ole">
            <p:oleObj spid="_x0000_s8222" name="Equation" r:id="rId5" imgW="901309" imgH="228501" progId="Equation.3">
              <p:embed/>
            </p:oleObj>
          </a:graphicData>
        </a:graphic>
      </p:graphicFrame>
      <p:graphicFrame>
        <p:nvGraphicFramePr>
          <p:cNvPr id="8223" name="Object 31"/>
          <p:cNvGraphicFramePr>
            <a:graphicFrameLocks noChangeAspect="1"/>
          </p:cNvGraphicFramePr>
          <p:nvPr/>
        </p:nvGraphicFramePr>
        <p:xfrm>
          <a:off x="3159125" y="4478338"/>
          <a:ext cx="1554163" cy="449262"/>
        </p:xfrm>
        <a:graphic>
          <a:graphicData uri="http://schemas.openxmlformats.org/presentationml/2006/ole">
            <p:oleObj spid="_x0000_s8223" name="Equation" r:id="rId6" imgW="800100" imgH="228600" progId="Equation.3">
              <p:embed/>
            </p:oleObj>
          </a:graphicData>
        </a:graphic>
      </p:graphicFrame>
      <p:pic>
        <p:nvPicPr>
          <p:cNvPr id="822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738" y="2854325"/>
            <a:ext cx="6696075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00550" y="360363"/>
            <a:ext cx="42418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Rotate the first camera so that it is aligned with the 2</a:t>
            </a:r>
            <a:r>
              <a:rPr lang="en-US" sz="1600" baseline="30000" dirty="0">
                <a:cs typeface="+mn-cs"/>
              </a:rPr>
              <a:t>nd</a:t>
            </a:r>
            <a:r>
              <a:rPr lang="en-US" sz="1600" dirty="0">
                <a:cs typeface="+mn-cs"/>
              </a:rPr>
              <a:t> camera </a:t>
            </a:r>
            <a:r>
              <a:rPr lang="en-US" sz="1600" dirty="0">
                <a:cs typeface="+mn-cs"/>
                <a:sym typeface="Wingdings" pitchFamily="2" charset="2"/>
              </a:rPr>
              <a:t> projective transformation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Further correction to the first image to account for differences in calibration matrices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Result of these two corrections is projective transformation H of the first image:   H = K’ R K</a:t>
            </a:r>
            <a:r>
              <a:rPr lang="en-US" sz="1600" baseline="30000" dirty="0">
                <a:cs typeface="+mn-cs"/>
                <a:sym typeface="Wingdings" pitchFamily="2" charset="2"/>
              </a:rPr>
              <a:t>-1</a:t>
            </a:r>
            <a:endParaRPr lang="en-US" sz="1600" dirty="0">
              <a:cs typeface="+mn-cs"/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  <a:sym typeface="Wingdings" pitchFamily="2" charset="2"/>
              </a:rPr>
              <a:t>Then the effective relation between 2 images is pure translation</a:t>
            </a:r>
            <a:endParaRPr lang="en-US" sz="1600" dirty="0">
              <a:cs typeface="+mn-cs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8228" name="TextBox 3"/>
          <p:cNvSpPr txBox="1">
            <a:spLocks noChangeArrowheads="1"/>
          </p:cNvSpPr>
          <p:nvPr/>
        </p:nvSpPr>
        <p:spPr bwMode="auto">
          <a:xfrm>
            <a:off x="-47625" y="5464175"/>
            <a:ext cx="9302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First term depends on image position, x, but not point’s depth Z, and takes into account camera  rotation R and change of internal parameters</a:t>
            </a:r>
          </a:p>
          <a:p>
            <a:r>
              <a:rPr lang="en-US"/>
              <a:t>Second term depends on depth, but not image position x, and takes account of translation</a:t>
            </a:r>
          </a:p>
        </p:txBody>
      </p:sp>
      <p:sp>
        <p:nvSpPr>
          <p:cNvPr id="8229" name="TextBox 4"/>
          <p:cNvSpPr txBox="1">
            <a:spLocks noChangeArrowheads="1"/>
          </p:cNvSpPr>
          <p:nvPr/>
        </p:nvSpPr>
        <p:spPr bwMode="auto">
          <a:xfrm>
            <a:off x="-1588" y="177800"/>
            <a:ext cx="3205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 = K [I | 0] ; P’ = K’ [R | t];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1" name="Text Box 4"/>
          <p:cNvSpPr txBox="1">
            <a:spLocks noChangeArrowheads="1"/>
          </p:cNvSpPr>
          <p:nvPr/>
        </p:nvSpPr>
        <p:spPr bwMode="auto">
          <a:xfrm>
            <a:off x="1881188" y="-84138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Geometric representation of F</a:t>
            </a:r>
          </a:p>
        </p:txBody>
      </p:sp>
      <p:graphicFrame>
        <p:nvGraphicFramePr>
          <p:cNvPr id="9274" name="Object 58"/>
          <p:cNvGraphicFramePr>
            <a:graphicFrameLocks noChangeAspect="1"/>
          </p:cNvGraphicFramePr>
          <p:nvPr/>
        </p:nvGraphicFramePr>
        <p:xfrm>
          <a:off x="2711450" y="317500"/>
          <a:ext cx="1851025" cy="474663"/>
        </p:xfrm>
        <a:graphic>
          <a:graphicData uri="http://schemas.openxmlformats.org/presentationml/2006/ole">
            <p:oleObj spid="_x0000_s9274" name="Equation" r:id="rId3" imgW="952087" imgH="241195" progId="Equation.3">
              <p:embed/>
            </p:oleObj>
          </a:graphicData>
        </a:graphic>
      </p:graphicFrame>
      <p:graphicFrame>
        <p:nvGraphicFramePr>
          <p:cNvPr id="9275" name="Object 59"/>
          <p:cNvGraphicFramePr>
            <a:graphicFrameLocks noChangeAspect="1"/>
          </p:cNvGraphicFramePr>
          <p:nvPr/>
        </p:nvGraphicFramePr>
        <p:xfrm>
          <a:off x="4968875" y="325438"/>
          <a:ext cx="1898650" cy="449262"/>
        </p:xfrm>
        <a:graphic>
          <a:graphicData uri="http://schemas.openxmlformats.org/presentationml/2006/ole">
            <p:oleObj spid="_x0000_s9275" name="Equation" r:id="rId4" imgW="977900" imgH="228600" progId="Equation.3">
              <p:embed/>
            </p:oleObj>
          </a:graphicData>
        </a:graphic>
      </p:graphicFrame>
      <p:graphicFrame>
        <p:nvGraphicFramePr>
          <p:cNvPr id="9276" name="Object 60"/>
          <p:cNvGraphicFramePr>
            <a:graphicFrameLocks noChangeAspect="1"/>
          </p:cNvGraphicFramePr>
          <p:nvPr/>
        </p:nvGraphicFramePr>
        <p:xfrm>
          <a:off x="7613650" y="406400"/>
          <a:ext cx="1235075" cy="363538"/>
        </p:xfrm>
        <a:graphic>
          <a:graphicData uri="http://schemas.openxmlformats.org/presentationml/2006/ole">
            <p:oleObj spid="_x0000_s9276" name="Equation" r:id="rId5" imgW="787400" imgH="228600" progId="Equation.3">
              <p:embed/>
            </p:oleObj>
          </a:graphicData>
        </a:graphic>
      </p:graphicFrame>
      <p:graphicFrame>
        <p:nvGraphicFramePr>
          <p:cNvPr id="379912" name="Object 61"/>
          <p:cNvGraphicFramePr>
            <a:graphicFrameLocks noChangeAspect="1"/>
          </p:cNvGraphicFramePr>
          <p:nvPr/>
        </p:nvGraphicFramePr>
        <p:xfrm>
          <a:off x="4021138" y="1154113"/>
          <a:ext cx="1427162" cy="490537"/>
        </p:xfrm>
        <a:graphic>
          <a:graphicData uri="http://schemas.openxmlformats.org/presentationml/2006/ole">
            <p:oleObj spid="_x0000_s9277" name="Equation" r:id="rId6" imgW="596641" imgH="203112" progId="Equation.3">
              <p:embed/>
            </p:oleObj>
          </a:graphicData>
        </a:graphic>
      </p:graphicFrame>
      <p:graphicFrame>
        <p:nvGraphicFramePr>
          <p:cNvPr id="379913" name="Object 62"/>
          <p:cNvGraphicFramePr>
            <a:graphicFrameLocks noChangeAspect="1"/>
          </p:cNvGraphicFramePr>
          <p:nvPr/>
        </p:nvGraphicFramePr>
        <p:xfrm>
          <a:off x="2654300" y="1331913"/>
          <a:ext cx="981075" cy="311150"/>
        </p:xfrm>
        <a:graphic>
          <a:graphicData uri="http://schemas.openxmlformats.org/presentationml/2006/ole">
            <p:oleObj spid="_x0000_s9278" name="Equation" r:id="rId7" imgW="444307" imgH="139639" progId="Equation.3">
              <p:embed/>
            </p:oleObj>
          </a:graphicData>
        </a:graphic>
      </p:graphicFrame>
      <p:graphicFrame>
        <p:nvGraphicFramePr>
          <p:cNvPr id="379914" name="Object 63"/>
          <p:cNvGraphicFramePr>
            <a:graphicFrameLocks noChangeAspect="1"/>
          </p:cNvGraphicFramePr>
          <p:nvPr/>
        </p:nvGraphicFramePr>
        <p:xfrm>
          <a:off x="7516813" y="1139825"/>
          <a:ext cx="1409700" cy="442913"/>
        </p:xfrm>
        <a:graphic>
          <a:graphicData uri="http://schemas.openxmlformats.org/presentationml/2006/ole">
            <p:oleObj spid="_x0000_s9279" name="Equation" r:id="rId8" imgW="736600" imgH="228600" progId="Equation.3">
              <p:embed/>
            </p:oleObj>
          </a:graphicData>
        </a:graphic>
      </p:graphicFrame>
      <p:graphicFrame>
        <p:nvGraphicFramePr>
          <p:cNvPr id="379915" name="Object 64"/>
          <p:cNvGraphicFramePr>
            <a:graphicFrameLocks noChangeAspect="1"/>
          </p:cNvGraphicFramePr>
          <p:nvPr/>
        </p:nvGraphicFramePr>
        <p:xfrm>
          <a:off x="4003675" y="1665288"/>
          <a:ext cx="1519238" cy="582612"/>
        </p:xfrm>
        <a:graphic>
          <a:graphicData uri="http://schemas.openxmlformats.org/presentationml/2006/ole">
            <p:oleObj spid="_x0000_s9280" name="Equation" r:id="rId9" imgW="634725" imgH="241195" progId="Equation.3">
              <p:embed/>
            </p:oleObj>
          </a:graphicData>
        </a:graphic>
      </p:graphicFrame>
      <p:pic>
        <p:nvPicPr>
          <p:cNvPr id="9282" name="Picture 13" descr="fig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003550"/>
            <a:ext cx="424973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18" name="Rectangle 14"/>
          <p:cNvSpPr>
            <a:spLocks noChangeArrowheads="1"/>
          </p:cNvSpPr>
          <p:nvPr/>
        </p:nvSpPr>
        <p:spPr bwMode="auto">
          <a:xfrm>
            <a:off x="2073275" y="2273300"/>
            <a:ext cx="42703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F</a:t>
            </a:r>
            <a:r>
              <a:rPr lang="en-US" sz="1800" baseline="-25000"/>
              <a:t>s</a:t>
            </a:r>
            <a:r>
              <a:rPr lang="en-US" sz="1800"/>
              <a:t>: Steiner conic, 5 d.o.f.</a:t>
            </a:r>
          </a:p>
          <a:p>
            <a:r>
              <a:rPr lang="en-US" sz="1800"/>
              <a:t>F</a:t>
            </a:r>
            <a:r>
              <a:rPr lang="en-US" sz="1800" baseline="-25000"/>
              <a:t>a</a:t>
            </a:r>
            <a:r>
              <a:rPr lang="en-US" sz="1800"/>
              <a:t>=[x</a:t>
            </a:r>
            <a:r>
              <a:rPr lang="en-US" sz="1800" baseline="-25000"/>
              <a:t>a</a:t>
            </a:r>
            <a:r>
              <a:rPr lang="en-US" sz="1800"/>
              <a:t>]</a:t>
            </a:r>
            <a:r>
              <a:rPr lang="en-US" sz="1800" baseline="-25000"/>
              <a:t>x</a:t>
            </a:r>
            <a:r>
              <a:rPr lang="en-US" sz="1800"/>
              <a:t>: pole of line ee’ w.r.t. F</a:t>
            </a:r>
            <a:r>
              <a:rPr lang="en-US" sz="1800" baseline="-25000"/>
              <a:t>s</a:t>
            </a:r>
            <a:r>
              <a:rPr lang="en-US" sz="1800"/>
              <a:t>, 2 d.o.f. </a:t>
            </a:r>
          </a:p>
        </p:txBody>
      </p:sp>
      <p:pic>
        <p:nvPicPr>
          <p:cNvPr id="9284" name="Picture 4" descr="fig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46588" y="2900363"/>
            <a:ext cx="3810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0" y="5324475"/>
            <a:ext cx="6858000" cy="1533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Pure planar motion </a:t>
            </a:r>
          </a:p>
        </p:txBody>
      </p:sp>
      <p:pic>
        <p:nvPicPr>
          <p:cNvPr id="49154" name="Picture 5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9588" y="2066925"/>
            <a:ext cx="2914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fig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038" y="2066925"/>
            <a:ext cx="2914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2278063" y="1108075"/>
            <a:ext cx="48656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Steiner conic F</a:t>
            </a:r>
            <a:r>
              <a:rPr lang="en-US" baseline="-25000"/>
              <a:t>s</a:t>
            </a:r>
            <a:r>
              <a:rPr lang="en-US"/>
              <a:t> is degenerate (two lines) </a:t>
            </a: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25" y="5043488"/>
            <a:ext cx="6477000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8" name="Text Box 4"/>
          <p:cNvSpPr txBox="1">
            <a:spLocks noChangeArrowheads="1"/>
          </p:cNvSpPr>
          <p:nvPr/>
        </p:nvSpPr>
        <p:spPr bwMode="auto">
          <a:xfrm>
            <a:off x="695325" y="190500"/>
            <a:ext cx="726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Projective transformation and invariance</a:t>
            </a:r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603250" y="1384300"/>
            <a:ext cx="5880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 invariant to transformations of projective 3-space</a:t>
            </a:r>
          </a:p>
        </p:txBody>
      </p:sp>
      <p:graphicFrame>
        <p:nvGraphicFramePr>
          <p:cNvPr id="382988" name="Object 54"/>
          <p:cNvGraphicFramePr>
            <a:graphicFrameLocks noChangeAspect="1"/>
          </p:cNvGraphicFramePr>
          <p:nvPr/>
        </p:nvGraphicFramePr>
        <p:xfrm>
          <a:off x="2820988" y="3783013"/>
          <a:ext cx="1524000" cy="484187"/>
        </p:xfrm>
        <a:graphic>
          <a:graphicData uri="http://schemas.openxmlformats.org/presentationml/2006/ole">
            <p:oleObj spid="_x0000_s10294" name="Equation" r:id="rId3" imgW="685502" imgH="215806" progId="Equation.3">
              <p:embed/>
            </p:oleObj>
          </a:graphicData>
        </a:graphic>
      </p:graphicFrame>
      <p:graphicFrame>
        <p:nvGraphicFramePr>
          <p:cNvPr id="382989" name="Object 55"/>
          <p:cNvGraphicFramePr>
            <a:graphicFrameLocks noChangeAspect="1"/>
          </p:cNvGraphicFramePr>
          <p:nvPr/>
        </p:nvGraphicFramePr>
        <p:xfrm>
          <a:off x="2806700" y="4308475"/>
          <a:ext cx="1524000" cy="484188"/>
        </p:xfrm>
        <a:graphic>
          <a:graphicData uri="http://schemas.openxmlformats.org/presentationml/2006/ole">
            <p:oleObj spid="_x0000_s10295" name="Equation" r:id="rId4" imgW="685502" imgH="215806" progId="Equation.3">
              <p:embed/>
            </p:oleObj>
          </a:graphicData>
        </a:graphic>
      </p:graphicFrame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4697413" y="3810000"/>
            <a:ext cx="9477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unique</a:t>
            </a:r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4710113" y="4327525"/>
            <a:ext cx="13700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not unique</a:t>
            </a:r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119063" y="4732338"/>
            <a:ext cx="8253412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canonical form for a pair of camera matrices for a given F: Choose first </a:t>
            </a:r>
          </a:p>
          <a:p>
            <a:r>
              <a:rPr lang="en-US"/>
              <a:t>Camera as P = [I | 0 ]</a:t>
            </a:r>
          </a:p>
        </p:txBody>
      </p:sp>
      <p:graphicFrame>
        <p:nvGraphicFramePr>
          <p:cNvPr id="382993" name="Object 56"/>
          <p:cNvGraphicFramePr>
            <a:graphicFrameLocks noChangeAspect="1"/>
          </p:cNvGraphicFramePr>
          <p:nvPr/>
        </p:nvGraphicFramePr>
        <p:xfrm>
          <a:off x="3168650" y="5189538"/>
          <a:ext cx="1608138" cy="798512"/>
        </p:xfrm>
        <a:graphic>
          <a:graphicData uri="http://schemas.openxmlformats.org/presentationml/2006/ole">
            <p:oleObj spid="_x0000_s10296" name="Equation" r:id="rId5" imgW="723586" imgH="355446" progId="Equation.3">
              <p:embed/>
            </p:oleObj>
          </a:graphicData>
        </a:graphic>
      </p:graphicFrame>
      <p:graphicFrame>
        <p:nvGraphicFramePr>
          <p:cNvPr id="382995" name="Object 57"/>
          <p:cNvGraphicFramePr>
            <a:graphicFrameLocks noChangeAspect="1"/>
          </p:cNvGraphicFramePr>
          <p:nvPr/>
        </p:nvGraphicFramePr>
        <p:xfrm>
          <a:off x="4948238" y="5276850"/>
          <a:ext cx="1524000" cy="484188"/>
        </p:xfrm>
        <a:graphic>
          <a:graphicData uri="http://schemas.openxmlformats.org/presentationml/2006/ole">
            <p:oleObj spid="_x0000_s10297" name="Equation" r:id="rId6" imgW="685502" imgH="215806" progId="Equation.3">
              <p:embed/>
            </p:oleObj>
          </a:graphicData>
        </a:graphic>
      </p:graphicFrame>
      <p:pic>
        <p:nvPicPr>
          <p:cNvPr id="10303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017713"/>
            <a:ext cx="8943975" cy="1000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0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3250" y="5959475"/>
            <a:ext cx="7734300" cy="628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05" name="TextBox 1"/>
          <p:cNvSpPr txBox="1">
            <a:spLocks noChangeArrowheads="1"/>
          </p:cNvSpPr>
          <p:nvPr/>
        </p:nvSpPr>
        <p:spPr bwMode="auto">
          <a:xfrm>
            <a:off x="579438" y="2817813"/>
            <a:ext cx="733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Consequence; F does not depend on the choice of world 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5" grpId="0"/>
      <p:bldP spid="382990" grpId="0"/>
      <p:bldP spid="382991" grpId="0"/>
      <p:bldP spid="3829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4"/>
          <p:cNvSpPr txBox="1">
            <a:spLocks noChangeArrowheads="1"/>
          </p:cNvSpPr>
          <p:nvPr/>
        </p:nvSpPr>
        <p:spPr bwMode="auto">
          <a:xfrm>
            <a:off x="1244600" y="0"/>
            <a:ext cx="726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Projective ambiguity of cameras given F</a:t>
            </a:r>
          </a:p>
        </p:txBody>
      </p:sp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2301875" y="447675"/>
            <a:ext cx="5311775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previous slide: at least projective ambiguity</a:t>
            </a:r>
          </a:p>
          <a:p>
            <a:r>
              <a:rPr lang="en-US"/>
              <a:t>this slide: no more than projective ambiguity!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03475" y="1046163"/>
            <a:ext cx="5694363" cy="1169987"/>
            <a:chOff x="1509" y="1157"/>
            <a:chExt cx="3587" cy="737"/>
          </a:xfrm>
        </p:grpSpPr>
        <p:sp>
          <p:nvSpPr>
            <p:cNvPr id="52232" name="Rectangle 6"/>
            <p:cNvSpPr>
              <a:spLocks noChangeArrowheads="1"/>
            </p:cNvSpPr>
            <p:nvPr/>
          </p:nvSpPr>
          <p:spPr bwMode="auto">
            <a:xfrm>
              <a:off x="1509" y="1260"/>
              <a:ext cx="3587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Show that if F is same for (P,P’) and (P,P’), </a:t>
              </a:r>
            </a:p>
            <a:p>
              <a:r>
                <a:rPr lang="en-US"/>
                <a:t>there exists a projective transformation H so that </a:t>
              </a:r>
            </a:p>
            <a:p>
              <a:r>
                <a:rPr lang="en-US"/>
                <a:t>P=HP and P’=HP’</a:t>
              </a:r>
            </a:p>
          </p:txBody>
        </p:sp>
        <p:sp>
          <p:nvSpPr>
            <p:cNvPr id="52233" name="Text Box 7"/>
            <p:cNvSpPr txBox="1">
              <a:spLocks noChangeArrowheads="1"/>
            </p:cNvSpPr>
            <p:nvPr/>
          </p:nvSpPr>
          <p:spPr bwMode="auto">
            <a:xfrm>
              <a:off x="4179" y="1157"/>
              <a:ext cx="34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~ ~</a:t>
              </a:r>
            </a:p>
          </p:txBody>
        </p:sp>
        <p:sp>
          <p:nvSpPr>
            <p:cNvPr id="52234" name="Text Box 8"/>
            <p:cNvSpPr txBox="1">
              <a:spLocks noChangeArrowheads="1"/>
            </p:cNvSpPr>
            <p:nvPr/>
          </p:nvSpPr>
          <p:spPr bwMode="auto">
            <a:xfrm>
              <a:off x="1527" y="1556"/>
              <a:ext cx="20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~</a:t>
              </a:r>
            </a:p>
          </p:txBody>
        </p:sp>
        <p:sp>
          <p:nvSpPr>
            <p:cNvPr id="52235" name="Text Box 9"/>
            <p:cNvSpPr txBox="1">
              <a:spLocks noChangeArrowheads="1"/>
            </p:cNvSpPr>
            <p:nvPr/>
          </p:nvSpPr>
          <p:spPr bwMode="auto">
            <a:xfrm>
              <a:off x="2295" y="1557"/>
              <a:ext cx="20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~</a:t>
              </a:r>
            </a:p>
          </p:txBody>
        </p:sp>
      </p:grpSp>
      <p:pic>
        <p:nvPicPr>
          <p:cNvPr id="5222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2433638"/>
            <a:ext cx="8726488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29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4495800"/>
            <a:ext cx="9432925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30" name="TextBox 2"/>
          <p:cNvSpPr txBox="1">
            <a:spLocks noChangeArrowheads="1"/>
          </p:cNvSpPr>
          <p:nvPr/>
        </p:nvSpPr>
        <p:spPr bwMode="auto">
          <a:xfrm>
            <a:off x="0" y="3354388"/>
            <a:ext cx="8866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Upshot:  a given fundamental matrix determines the pair of camera matrices </a:t>
            </a:r>
          </a:p>
          <a:p>
            <a:r>
              <a:rPr lang="en-US"/>
              <a:t>up to a right multiplication by a projective transformation.</a:t>
            </a:r>
          </a:p>
        </p:txBody>
      </p:sp>
      <p:sp>
        <p:nvSpPr>
          <p:cNvPr id="52231" name="TextBox 3"/>
          <p:cNvSpPr txBox="1">
            <a:spLocks noChangeArrowheads="1"/>
          </p:cNvSpPr>
          <p:nvPr/>
        </p:nvSpPr>
        <p:spPr bwMode="auto">
          <a:xfrm>
            <a:off x="169863" y="5583238"/>
            <a:ext cx="89741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 and P’ each have 11 dof  ( 3 x 4 – 1 = 11). Total of 22 dof for both;</a:t>
            </a:r>
          </a:p>
          <a:p>
            <a:r>
              <a:rPr lang="en-US"/>
              <a:t>Projective world frame H has ( 4 x 4 – 1= 15 ) dof;</a:t>
            </a:r>
          </a:p>
          <a:p>
            <a:r>
              <a:rPr lang="en-US"/>
              <a:t>Remove dof of world frame from the two cameras: 22 – 15 = 7  = dof of Fundamental matrix.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Text Box 4"/>
          <p:cNvSpPr txBox="1">
            <a:spLocks noChangeArrowheads="1"/>
          </p:cNvSpPr>
          <p:nvPr/>
        </p:nvSpPr>
        <p:spPr bwMode="auto">
          <a:xfrm>
            <a:off x="1612900" y="0"/>
            <a:ext cx="726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Canonical cameras given F</a:t>
            </a:r>
          </a:p>
        </p:txBody>
      </p:sp>
      <p:sp>
        <p:nvSpPr>
          <p:cNvPr id="12310" name="Rectangle 10"/>
          <p:cNvSpPr>
            <a:spLocks noChangeArrowheads="1"/>
          </p:cNvSpPr>
          <p:nvPr/>
        </p:nvSpPr>
        <p:spPr bwMode="auto">
          <a:xfrm>
            <a:off x="2025650" y="1046163"/>
            <a:ext cx="6518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 matrix corresponds to P,P’ iff P’</a:t>
            </a:r>
            <a:r>
              <a:rPr lang="en-US" baseline="30000"/>
              <a:t>T</a:t>
            </a:r>
            <a:r>
              <a:rPr lang="en-US"/>
              <a:t>FP is skew-symmetric</a:t>
            </a:r>
          </a:p>
        </p:txBody>
      </p:sp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6696075" y="1446213"/>
          <a:ext cx="2241550" cy="400050"/>
        </p:xfrm>
        <a:graphic>
          <a:graphicData uri="http://schemas.openxmlformats.org/presentationml/2006/ole">
            <p:oleObj spid="_x0000_s12308" name="Equation" r:id="rId3" imgW="1295400" imgH="228600" progId="Equation.3">
              <p:embed/>
            </p:oleObj>
          </a:graphicData>
        </a:graphic>
      </p:graphicFrame>
      <p:sp>
        <p:nvSpPr>
          <p:cNvPr id="12311" name="Rectangle 22"/>
          <p:cNvSpPr>
            <a:spLocks noChangeArrowheads="1"/>
          </p:cNvSpPr>
          <p:nvPr/>
        </p:nvSpPr>
        <p:spPr bwMode="auto">
          <a:xfrm>
            <a:off x="3832225" y="4949825"/>
            <a:ext cx="1857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312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476250"/>
            <a:ext cx="76295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13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150" y="1770063"/>
            <a:ext cx="7686675" cy="2028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14" name="Rectangle 18"/>
          <p:cNvSpPr>
            <a:spLocks noChangeArrowheads="1"/>
          </p:cNvSpPr>
          <p:nvPr/>
        </p:nvSpPr>
        <p:spPr bwMode="auto">
          <a:xfrm>
            <a:off x="527050" y="3924300"/>
            <a:ext cx="299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Possible choice: S = [e’]</a:t>
            </a:r>
            <a:r>
              <a:rPr lang="en-US" baseline="-25000"/>
              <a:t>x</a:t>
            </a:r>
            <a:endParaRPr lang="en-US"/>
          </a:p>
        </p:txBody>
      </p:sp>
      <p:pic>
        <p:nvPicPr>
          <p:cNvPr id="12315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713" y="4324350"/>
            <a:ext cx="7810500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316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613" y="4987925"/>
            <a:ext cx="7829550" cy="160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317" name="Rectangle 2"/>
          <p:cNvSpPr>
            <a:spLocks noChangeArrowheads="1"/>
          </p:cNvSpPr>
          <p:nvPr/>
        </p:nvSpPr>
        <p:spPr bwMode="auto">
          <a:xfrm>
            <a:off x="347663" y="4987925"/>
            <a:ext cx="8316912" cy="16097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75" y="5638800"/>
            <a:ext cx="5172075" cy="90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66" name="Text Box 4"/>
          <p:cNvSpPr txBox="1">
            <a:spLocks noChangeArrowheads="1"/>
          </p:cNvSpPr>
          <p:nvPr/>
        </p:nvSpPr>
        <p:spPr bwMode="auto">
          <a:xfrm>
            <a:off x="1881188" y="15875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essential matrix</a:t>
            </a:r>
          </a:p>
        </p:txBody>
      </p:sp>
      <p:sp>
        <p:nvSpPr>
          <p:cNvPr id="13321" name="Rectangle 5"/>
          <p:cNvSpPr>
            <a:spLocks noChangeArrowheads="1"/>
          </p:cNvSpPr>
          <p:nvPr/>
        </p:nvSpPr>
        <p:spPr bwMode="auto">
          <a:xfrm>
            <a:off x="0" y="481013"/>
            <a:ext cx="9069388" cy="1323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~fundamental matrix for calibrated </a:t>
            </a:r>
            <a:r>
              <a:rPr lang="en-US" dirty="0">
                <a:cs typeface="+mn-cs"/>
              </a:rPr>
              <a:t>cameras; remove K to get Essential matrix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>
                <a:cs typeface="+mn-cs"/>
              </a:rPr>
              <a:t>P = K [ R | t]; x = PX; known K </a:t>
            </a:r>
            <a:r>
              <a:rPr lang="en-US" dirty="0">
                <a:cs typeface="+mn-cs"/>
                <a:sym typeface="Wingdings" pitchFamily="2" charset="2"/>
              </a:rPr>
              <a:t>       = K</a:t>
            </a:r>
            <a:r>
              <a:rPr lang="en-US" baseline="30000" dirty="0">
                <a:cs typeface="+mn-cs"/>
                <a:sym typeface="Wingdings" pitchFamily="2" charset="2"/>
              </a:rPr>
              <a:t>-1  </a:t>
            </a:r>
            <a:r>
              <a:rPr lang="en-US" dirty="0">
                <a:cs typeface="+mn-cs"/>
                <a:sym typeface="Wingdings" pitchFamily="2" charset="2"/>
              </a:rPr>
              <a:t> </a:t>
            </a:r>
            <a:r>
              <a:rPr lang="en-US" dirty="0">
                <a:cs typeface="+mn-cs"/>
                <a:sym typeface="Wingdings" pitchFamily="2" charset="2"/>
              </a:rPr>
              <a:t>x = [ R | t ] X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aseline="30000" dirty="0">
                <a:cs typeface="+mn-cs"/>
                <a:sym typeface="Wingdings" pitchFamily="2" charset="2"/>
              </a:rPr>
              <a:t>        </a:t>
            </a:r>
            <a:r>
              <a:rPr lang="en-US" dirty="0">
                <a:cs typeface="+mn-cs"/>
                <a:sym typeface="Wingdings" pitchFamily="2" charset="2"/>
              </a:rPr>
              <a:t> is the image point expressed in normalized coordinates;</a:t>
            </a:r>
          </a:p>
          <a:p>
            <a:pPr>
              <a:defRPr/>
            </a:pPr>
            <a:r>
              <a:rPr lang="en-US" dirty="0">
                <a:cs typeface="+mn-cs"/>
                <a:sym typeface="Wingdings" pitchFamily="2" charset="2"/>
              </a:rPr>
              <a:t> </a:t>
            </a:r>
            <a:r>
              <a:rPr lang="en-US" dirty="0">
                <a:cs typeface="+mn-cs"/>
                <a:sym typeface="Wingdings" pitchFamily="2" charset="2"/>
              </a:rPr>
              <a:t>       image of point X  w.r.t. camera [R | t] having identity I as calibration matrix</a:t>
            </a:r>
            <a:endParaRPr lang="en-US" baseline="30000" dirty="0">
              <a:cs typeface="+mn-cs"/>
              <a:sym typeface="Wingdings" pitchFamily="2" charset="2"/>
            </a:endParaRPr>
          </a:p>
        </p:txBody>
      </p:sp>
      <p:graphicFrame>
        <p:nvGraphicFramePr>
          <p:cNvPr id="386056" name="Object 47"/>
          <p:cNvGraphicFramePr>
            <a:graphicFrameLocks noChangeAspect="1"/>
          </p:cNvGraphicFramePr>
          <p:nvPr/>
        </p:nvGraphicFramePr>
        <p:xfrm>
          <a:off x="2744788" y="1828800"/>
          <a:ext cx="2411412" cy="452438"/>
        </p:xfrm>
        <a:graphic>
          <a:graphicData uri="http://schemas.openxmlformats.org/presentationml/2006/ole">
            <p:oleObj spid="_x0000_s13359" name="Equation" r:id="rId4" imgW="1231366" imgH="228501" progId="Equation.3">
              <p:embed/>
            </p:oleObj>
          </a:graphicData>
        </a:graphic>
      </p:graphicFrame>
      <p:graphicFrame>
        <p:nvGraphicFramePr>
          <p:cNvPr id="386057" name="Object 48"/>
          <p:cNvGraphicFramePr>
            <a:graphicFrameLocks noChangeAspect="1"/>
          </p:cNvGraphicFramePr>
          <p:nvPr/>
        </p:nvGraphicFramePr>
        <p:xfrm>
          <a:off x="2747963" y="2476500"/>
          <a:ext cx="1268412" cy="403225"/>
        </p:xfrm>
        <a:graphic>
          <a:graphicData uri="http://schemas.openxmlformats.org/presentationml/2006/ole">
            <p:oleObj spid="_x0000_s13360" name="Equation" r:id="rId5" imgW="647419" imgH="203112" progId="Equation.3">
              <p:embed/>
            </p:oleObj>
          </a:graphicData>
        </a:graphic>
      </p:graphicFrame>
      <p:graphicFrame>
        <p:nvGraphicFramePr>
          <p:cNvPr id="386058" name="Object 49"/>
          <p:cNvGraphicFramePr>
            <a:graphicFrameLocks noChangeAspect="1"/>
          </p:cNvGraphicFramePr>
          <p:nvPr/>
        </p:nvGraphicFramePr>
        <p:xfrm>
          <a:off x="2751138" y="3130550"/>
          <a:ext cx="1417637" cy="377825"/>
        </p:xfrm>
        <a:graphic>
          <a:graphicData uri="http://schemas.openxmlformats.org/presentationml/2006/ole">
            <p:oleObj spid="_x0000_s13361" name="Equation" r:id="rId6" imgW="723586" imgH="190417" progId="Equation.3">
              <p:embed/>
            </p:oleObj>
          </a:graphicData>
        </a:graphic>
      </p:graphicFrame>
      <p:graphicFrame>
        <p:nvGraphicFramePr>
          <p:cNvPr id="386059" name="Object 50"/>
          <p:cNvGraphicFramePr>
            <a:graphicFrameLocks noChangeAspect="1"/>
          </p:cNvGraphicFramePr>
          <p:nvPr/>
        </p:nvGraphicFramePr>
        <p:xfrm>
          <a:off x="6700838" y="2528888"/>
          <a:ext cx="2233612" cy="403225"/>
        </p:xfrm>
        <a:graphic>
          <a:graphicData uri="http://schemas.openxmlformats.org/presentationml/2006/ole">
            <p:oleObj spid="_x0000_s13362" name="Equation" r:id="rId7" imgW="1282680" imgH="228600" progId="Equation.3">
              <p:embed/>
            </p:oleObj>
          </a:graphicData>
        </a:graphic>
      </p:graphicFrame>
      <p:sp>
        <p:nvSpPr>
          <p:cNvPr id="13368" name="Rectangle 12"/>
          <p:cNvSpPr>
            <a:spLocks noChangeArrowheads="1"/>
          </p:cNvSpPr>
          <p:nvPr/>
        </p:nvSpPr>
        <p:spPr bwMode="auto">
          <a:xfrm>
            <a:off x="2825750" y="3590925"/>
            <a:ext cx="4038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 d.o.f. (3 for R; 2 for t up to scale)</a:t>
            </a:r>
          </a:p>
        </p:txBody>
      </p:sp>
      <p:pic>
        <p:nvPicPr>
          <p:cNvPr id="1336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963" y="4035425"/>
            <a:ext cx="7867650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7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3" y="4618038"/>
            <a:ext cx="7562850" cy="102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13363" name="Object 51"/>
          <p:cNvGraphicFramePr>
            <a:graphicFrameLocks noChangeAspect="1"/>
          </p:cNvGraphicFramePr>
          <p:nvPr/>
        </p:nvGraphicFramePr>
        <p:xfrm>
          <a:off x="4056063" y="830263"/>
          <a:ext cx="265112" cy="346075"/>
        </p:xfrm>
        <a:graphic>
          <a:graphicData uri="http://schemas.openxmlformats.org/presentationml/2006/ole">
            <p:oleObj spid="_x0000_s13363" name="Equation" r:id="rId10" imgW="126720" imgH="164880" progId="Equation.3">
              <p:embed/>
            </p:oleObj>
          </a:graphicData>
        </a:graphic>
      </p:graphicFrame>
      <p:graphicFrame>
        <p:nvGraphicFramePr>
          <p:cNvPr id="13364" name="Object 52"/>
          <p:cNvGraphicFramePr>
            <a:graphicFrameLocks noChangeAspect="1"/>
          </p:cNvGraphicFramePr>
          <p:nvPr/>
        </p:nvGraphicFramePr>
        <p:xfrm>
          <a:off x="290513" y="1171575"/>
          <a:ext cx="247650" cy="322263"/>
        </p:xfrm>
        <a:graphic>
          <a:graphicData uri="http://schemas.openxmlformats.org/presentationml/2006/ole">
            <p:oleObj spid="_x0000_s13364" name="Equation" r:id="rId11" imgW="126720" imgH="164880" progId="Equation.3">
              <p:embed/>
            </p:oleObj>
          </a:graphicData>
        </a:graphic>
      </p:graphicFrame>
      <p:sp>
        <p:nvSpPr>
          <p:cNvPr id="13371" name="TextBox 3"/>
          <p:cNvSpPr txBox="1">
            <a:spLocks noChangeArrowheads="1"/>
          </p:cNvSpPr>
          <p:nvPr/>
        </p:nvSpPr>
        <p:spPr bwMode="auto">
          <a:xfrm>
            <a:off x="171450" y="2654300"/>
            <a:ext cx="25431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Definition:</a:t>
            </a:r>
          </a:p>
          <a:p>
            <a:pPr algn="ctr"/>
            <a:endParaRPr lang="en-US"/>
          </a:p>
          <a:p>
            <a:pPr algn="ctr"/>
            <a:r>
              <a:rPr lang="en-US" sz="1600"/>
              <a:t>Relation between E and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725613" y="1247775"/>
            <a:ext cx="7296150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buFontTx/>
              <a:buAutoNum type="romanLcParenBoth"/>
            </a:pPr>
            <a:r>
              <a:rPr lang="en-US" b="1"/>
              <a:t>Correspondence geometry: </a:t>
            </a:r>
            <a:r>
              <a:rPr lang="en-US"/>
              <a:t>Given an image point </a:t>
            </a:r>
            <a:r>
              <a:rPr lang="en-US" sz="2400">
                <a:latin typeface="Times New Roman" pitchFamily="18" charset="0"/>
              </a:rPr>
              <a:t>x</a:t>
            </a:r>
            <a:r>
              <a:rPr lang="en-US"/>
              <a:t> in the first view, how does this constrain the position of the corresponding point </a:t>
            </a:r>
            <a:r>
              <a:rPr lang="en-US" sz="2400">
                <a:latin typeface="Times New Roman" pitchFamily="18" charset="0"/>
              </a:rPr>
              <a:t>x’</a:t>
            </a:r>
            <a:r>
              <a:rPr lang="en-US"/>
              <a:t> in the second image?</a:t>
            </a:r>
          </a:p>
          <a:p>
            <a:pPr marL="495300" indent="-495300">
              <a:buFontTx/>
              <a:buAutoNum type="romanLcParenBoth"/>
            </a:pPr>
            <a:endParaRPr lang="en-US"/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1712913" y="2474913"/>
            <a:ext cx="74310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b="1"/>
              <a:t>(ii)	Camera geometry (motion): </a:t>
            </a:r>
            <a:r>
              <a:rPr lang="en-US"/>
              <a:t>Given a set of corresponding image points {x</a:t>
            </a:r>
            <a:r>
              <a:rPr lang="en-US" baseline="-25000"/>
              <a:t>i </a:t>
            </a:r>
            <a:r>
              <a:rPr lang="en-US"/>
              <a:t>↔x’</a:t>
            </a:r>
            <a:r>
              <a:rPr lang="en-US" baseline="-25000"/>
              <a:t>i</a:t>
            </a:r>
            <a:r>
              <a:rPr lang="en-US"/>
              <a:t>}, i=1,…,n, what are the cameras P and P’ for the two views?</a:t>
            </a:r>
          </a:p>
          <a:p>
            <a:pPr marL="495300" indent="-495300">
              <a:buFontTx/>
              <a:buAutoNum type="romanLcParenBoth"/>
            </a:pPr>
            <a:endParaRPr lang="en-US"/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1681163" y="3702050"/>
            <a:ext cx="74310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b="1"/>
              <a:t>(iii)	Scene geometry (structure): </a:t>
            </a:r>
            <a:r>
              <a:rPr lang="en-US"/>
              <a:t>Given corresponding image points x</a:t>
            </a:r>
            <a:r>
              <a:rPr lang="en-US" baseline="-25000"/>
              <a:t>i </a:t>
            </a:r>
            <a:r>
              <a:rPr lang="en-US"/>
              <a:t>↔x’</a:t>
            </a:r>
            <a:r>
              <a:rPr lang="en-US" baseline="-25000"/>
              <a:t>i</a:t>
            </a:r>
            <a:r>
              <a:rPr lang="en-US"/>
              <a:t>  and cameras P, P’, what is the position of (their pre-image) X in space?</a:t>
            </a:r>
          </a:p>
          <a:p>
            <a:pPr marL="495300" indent="-495300">
              <a:buFontTx/>
              <a:buAutoNum type="romanLcParenBoth"/>
            </a:pPr>
            <a:endParaRPr lang="en-US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Three questions: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/>
      <p:bldP spid="361477" grpId="0"/>
      <p:bldP spid="3614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82588"/>
            <a:ext cx="5375275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1776413" y="-3810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Four possible reconstructions from E</a:t>
            </a: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1689100" y="6461125"/>
            <a:ext cx="67548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(only one solution where points is in front of both cameras)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4572000"/>
            <a:ext cx="9504363" cy="1176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888" y="5430838"/>
            <a:ext cx="7734300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881188" y="-1588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epipolar geometry</a:t>
            </a:r>
          </a:p>
        </p:txBody>
      </p:sp>
      <p:pic>
        <p:nvPicPr>
          <p:cNvPr id="19458" name="Picture 5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754063"/>
            <a:ext cx="45624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3516313" y="4740275"/>
            <a:ext cx="3871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 sz="2400">
                <a:latin typeface="Times New Roman" pitchFamily="18" charset="0"/>
              </a:rPr>
              <a:t>C,C’,x,x’</a:t>
            </a:r>
            <a:r>
              <a:rPr lang="en-US"/>
              <a:t> and </a:t>
            </a:r>
            <a:r>
              <a:rPr lang="en-US" sz="2400">
                <a:latin typeface="Times New Roman" pitchFamily="18" charset="0"/>
              </a:rPr>
              <a:t>X</a:t>
            </a:r>
            <a:r>
              <a:rPr lang="en-US"/>
              <a:t> are coplanar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5310188"/>
            <a:ext cx="667702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840288" y="4414838"/>
            <a:ext cx="49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fig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7838" y="896938"/>
            <a:ext cx="47720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881188" y="-84138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epipolar geometry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516313" y="5184775"/>
            <a:ext cx="387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What if only C,C’,x are known?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2900" y="5513388"/>
            <a:ext cx="6677025" cy="1133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5073650" y="461803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19138"/>
            <a:ext cx="3998913" cy="280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If we know x, how is the corresponding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point x’ constrained?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600" dirty="0"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l’ is the </a:t>
            </a:r>
            <a:r>
              <a:rPr lang="en-US" sz="1600" dirty="0" err="1">
                <a:cs typeface="+mn-cs"/>
              </a:rPr>
              <a:t>Epipolar</a:t>
            </a:r>
            <a:r>
              <a:rPr lang="en-US" sz="1600" dirty="0">
                <a:cs typeface="+mn-cs"/>
              </a:rPr>
              <a:t> line 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    corresponding to point x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>
                <a:cs typeface="+mn-cs"/>
              </a:rPr>
              <a:t>Upshot: if we know C and C’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>
                <a:cs typeface="+mn-cs"/>
              </a:rPr>
              <a:t>    for a stereo correspondence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>
                <a:cs typeface="+mn-cs"/>
              </a:rPr>
              <a:t>    algorithm, no need to search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>
                <a:cs typeface="+mn-cs"/>
              </a:rPr>
              <a:t>    all over the second image, </a:t>
            </a:r>
          </a:p>
          <a:p>
            <a:pPr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>
                <a:cs typeface="+mn-cs"/>
              </a:rPr>
              <a:t>    but just only over the </a:t>
            </a:r>
            <a:r>
              <a:rPr lang="en-US" sz="1600" dirty="0" err="1">
                <a:cs typeface="+mn-cs"/>
              </a:rPr>
              <a:t>epipolar</a:t>
            </a:r>
            <a:endParaRPr lang="en-US" sz="1600" dirty="0">
              <a:cs typeface="+mn-cs"/>
            </a:endParaRPr>
          </a:p>
          <a:p>
            <a:pPr>
              <a:defRPr/>
            </a:pPr>
            <a:r>
              <a:rPr lang="en-US" sz="1600" dirty="0">
                <a:cs typeface="+mn-cs"/>
              </a:rPr>
              <a:t>      line. </a:t>
            </a:r>
            <a:endParaRPr lang="en-US" sz="1600" dirty="0">
              <a:cs typeface="+mn-cs"/>
            </a:endParaRP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2460625" y="3990975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 </a:t>
            </a:r>
          </a:p>
        </p:txBody>
      </p:sp>
      <p:sp>
        <p:nvSpPr>
          <p:cNvPr id="20488" name="TextBox 3"/>
          <p:cNvSpPr txBox="1">
            <a:spLocks noChangeArrowheads="1"/>
          </p:cNvSpPr>
          <p:nvPr/>
        </p:nvSpPr>
        <p:spPr bwMode="auto">
          <a:xfrm>
            <a:off x="7443788" y="3914775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5" y="455613"/>
            <a:ext cx="4381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881188" y="26988"/>
            <a:ext cx="7262812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epipolar geometry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5184775" y="3681413"/>
            <a:ext cx="38719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All points on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project on </a:t>
            </a:r>
            <a:r>
              <a:rPr lang="en-US">
                <a:latin typeface="Times New Roman" pitchFamily="18" charset="0"/>
              </a:rPr>
              <a:t>l</a:t>
            </a:r>
            <a:r>
              <a:rPr lang="en-US"/>
              <a:t> and </a:t>
            </a:r>
            <a:r>
              <a:rPr lang="en-US">
                <a:latin typeface="Times New Roman" pitchFamily="18" charset="0"/>
              </a:rPr>
              <a:t>l’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450" y="4757738"/>
            <a:ext cx="8870950" cy="156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6488113" y="323691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4400550" y="2636838"/>
            <a:ext cx="36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21511" name="TextBox 2"/>
          <p:cNvSpPr txBox="1">
            <a:spLocks noChangeArrowheads="1"/>
          </p:cNvSpPr>
          <p:nvPr/>
        </p:nvSpPr>
        <p:spPr bwMode="auto">
          <a:xfrm>
            <a:off x="8628063" y="2647950"/>
            <a:ext cx="428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4450" y="739775"/>
            <a:ext cx="4298950" cy="1314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/>
              <a:t>Baseline: connects two camera centers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Epipole: point of intersection of baseline</a:t>
            </a:r>
          </a:p>
          <a:p>
            <a:pPr marL="342900" indent="-342900"/>
            <a:r>
              <a:rPr lang="en-US" sz="1600"/>
              <a:t>      with image plane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/>
              <a:t>Epipole: image in one view of the camera </a:t>
            </a:r>
          </a:p>
          <a:p>
            <a:pPr marL="342900" indent="-342900"/>
            <a:r>
              <a:rPr lang="en-US" sz="1600"/>
              <a:t>     center of the other 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fig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1813" y="990600"/>
            <a:ext cx="4381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1733550" y="155575"/>
            <a:ext cx="726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epipolar geometry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800600" y="4297363"/>
            <a:ext cx="42148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Family of planes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and lines l and l’ </a:t>
            </a:r>
          </a:p>
          <a:p>
            <a:pPr marL="495300" indent="-495300"/>
            <a:r>
              <a:rPr lang="en-US"/>
              <a:t>Intersection in e and e’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5334000"/>
            <a:ext cx="9126537" cy="160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302375" y="39893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96838" y="674688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plane: A plane containing the baseline.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There </a:t>
            </a:r>
            <a:r>
              <a:rPr lang="en-US" sz="1800" dirty="0">
                <a:cs typeface="+mn-cs"/>
              </a:rPr>
              <a:t>is a one parameter family , or a pencil</a:t>
            </a:r>
            <a:r>
              <a:rPr lang="en-US" sz="1800" dirty="0">
                <a:cs typeface="+mn-cs"/>
              </a:rPr>
              <a:t>, of </a:t>
            </a: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</a:t>
            </a:r>
            <a:r>
              <a:rPr lang="en-US" sz="1800" dirty="0">
                <a:cs typeface="+mn-cs"/>
              </a:rPr>
              <a:t>planes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line is the intersection of an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>
                <a:cs typeface="+mn-cs"/>
              </a:rPr>
              <a:t>     </a:t>
            </a: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plane with the image plane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All </a:t>
            </a: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lines intersect at the </a:t>
            </a:r>
            <a:r>
              <a:rPr lang="en-US" sz="1800" dirty="0" err="1">
                <a:cs typeface="+mn-cs"/>
              </a:rPr>
              <a:t>epipole</a:t>
            </a:r>
            <a:endParaRPr lang="en-US" sz="1800" dirty="0"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800" dirty="0">
                <a:cs typeface="+mn-cs"/>
              </a:rPr>
              <a:t>An </a:t>
            </a: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plane intersects the left and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>
                <a:cs typeface="+mn-cs"/>
              </a:rPr>
              <a:t>   right image planes in </a:t>
            </a:r>
            <a:r>
              <a:rPr lang="en-US" sz="1800" dirty="0" err="1">
                <a:cs typeface="+mn-cs"/>
              </a:rPr>
              <a:t>epipolar</a:t>
            </a:r>
            <a:r>
              <a:rPr lang="en-US" sz="1800" dirty="0">
                <a:cs typeface="+mn-cs"/>
              </a:rPr>
              <a:t> lines,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>
                <a:cs typeface="+mn-cs"/>
              </a:rPr>
              <a:t>   and defines the correspondence </a:t>
            </a:r>
          </a:p>
          <a:p>
            <a:pPr>
              <a:defRPr/>
            </a:pPr>
            <a:r>
              <a:rPr lang="en-US" sz="1800" dirty="0">
                <a:cs typeface="+mn-cs"/>
              </a:rPr>
              <a:t> </a:t>
            </a:r>
            <a:r>
              <a:rPr lang="en-US" sz="1800" dirty="0">
                <a:cs typeface="+mn-cs"/>
              </a:rPr>
              <a:t>    between the lines. </a:t>
            </a:r>
            <a:endParaRPr lang="en-US" sz="1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550" y="2505075"/>
            <a:ext cx="4381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881188" y="450850"/>
            <a:ext cx="72628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The epipolar geometry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2357438" y="1123950"/>
            <a:ext cx="6557962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epipoles e,e’</a:t>
            </a:r>
          </a:p>
          <a:p>
            <a:pPr marL="495300" indent="-495300"/>
            <a:r>
              <a:rPr lang="en-US"/>
              <a:t>= intersection of baseline with image plane </a:t>
            </a:r>
          </a:p>
          <a:p>
            <a:pPr marL="495300" indent="-495300"/>
            <a:r>
              <a:rPr lang="en-US"/>
              <a:t>= projection of projection center in other image</a:t>
            </a:r>
          </a:p>
          <a:p>
            <a:pPr marL="495300" indent="-495300"/>
            <a:r>
              <a:rPr lang="en-US"/>
              <a:t>= vanishing point of camera motion direction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1911350" y="5338763"/>
            <a:ext cx="69167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an epipolar plane = plane containing baseline (1-D family)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1946275" y="5822950"/>
            <a:ext cx="69167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/>
            <a:r>
              <a:rPr lang="en-US"/>
              <a:t>an epipolar line = intersection of epipolar plane with image</a:t>
            </a:r>
          </a:p>
          <a:p>
            <a:pPr marL="495300" indent="-495300"/>
            <a:r>
              <a:rPr lang="en-US"/>
              <a:t>	(always come in corresponding pairs)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 autoUpdateAnimBg="0"/>
      <p:bldP spid="368645" grpId="0" autoUpdateAnimBg="0"/>
      <p:bldP spid="3686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2370138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6" descr="fig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52575" y="2370138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7" descr="fig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2638" y="28575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0" y="168275"/>
            <a:ext cx="7262813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Example: </a:t>
            </a:r>
          </a:p>
          <a:p>
            <a:r>
              <a:rPr lang="en-US" sz="2800" b="1"/>
              <a:t>converging </a:t>
            </a:r>
          </a:p>
          <a:p>
            <a:r>
              <a:rPr lang="en-US" sz="2800" b="1"/>
              <a:t>cameras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613" y="5791200"/>
            <a:ext cx="6705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01">
  <a:themeElements>
    <a:clrScheme name="course01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course0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urse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rse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rse01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course01</Template>
  <TotalTime>7853</TotalTime>
  <Words>1465</Words>
  <Application>Microsoft Office PowerPoint</Application>
  <PresentationFormat>On-screen Show (4:3)</PresentationFormat>
  <Paragraphs>216</Paragraphs>
  <Slides>30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Tahoma</vt:lpstr>
      <vt:lpstr>Times New Roman</vt:lpstr>
      <vt:lpstr>Symbol</vt:lpstr>
      <vt:lpstr>Wingdings</vt:lpstr>
      <vt:lpstr>course01</vt:lpstr>
      <vt:lpstr>Equation</vt:lpstr>
      <vt:lpstr>Epipolar Geometry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Fundamental Matrix</vt:lpstr>
      <vt:lpstr>Slide 12</vt:lpstr>
      <vt:lpstr>Skew Symmetric Matrix for a vector a </vt:lpstr>
      <vt:lpstr>Slide 14</vt:lpstr>
      <vt:lpstr>Slide 15</vt:lpstr>
      <vt:lpstr>Slide 16</vt:lpstr>
      <vt:lpstr>Slide 17</vt:lpstr>
      <vt:lpstr>Epipolar Line Homography</vt:lpstr>
      <vt:lpstr>Slide 19</vt:lpstr>
      <vt:lpstr>Pure Translation camera motion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View Geometry in Computer Vision</dc:title>
  <dc:creator>pollefey</dc:creator>
  <cp:lastModifiedBy>EECS</cp:lastModifiedBy>
  <cp:revision>254</cp:revision>
  <dcterms:created xsi:type="dcterms:W3CDTF">2003-01-07T14:47:06Z</dcterms:created>
  <dcterms:modified xsi:type="dcterms:W3CDTF">2011-11-01T18:06:15Z</dcterms:modified>
</cp:coreProperties>
</file>